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Palatino Linotype"/>
      <p:regular r:id="rId23"/>
      <p:bold r:id="rId24"/>
      <p:italic r:id="rId25"/>
      <p:boldItalic r:id="rId26"/>
    </p:embeddedFon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DebFY4smwKXEWhfg13pPOKL46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4EDA0D-3F6C-40EE-A456-58B49D7C8AAE}">
  <a:tblStyle styleId="{974EDA0D-3F6C-40EE-A456-58B49D7C8AA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fill>
          <a:solidFill>
            <a:srgbClr val="CEE2EA"/>
          </a:solidFill>
        </a:fill>
      </a:tcStyle>
    </a:band1H>
    <a:band2H>
      <a:tcTxStyle/>
    </a:band2H>
    <a:band1V>
      <a:tcTxStyle/>
      <a:tcStyle>
        <a:fill>
          <a:solidFill>
            <a:srgbClr val="CEE2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alatinoLinotype-bold.fntdata"/><Relationship Id="rId23" Type="http://schemas.openxmlformats.org/officeDocument/2006/relationships/font" Target="fonts/PalatinoLinotyp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alatinoLinotype-boldItalic.fntdata"/><Relationship Id="rId25" Type="http://schemas.openxmlformats.org/officeDocument/2006/relationships/font" Target="fonts/PalatinoLinotype-italic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https://365osu-my.sharepoint.com/personal/novaal68_osu_cz/Documents/UNI/Projekty/SMO%20Koncepce%20rodinne&#769;%20politiky/ve&#780;kova&#769;%20pyramida_Ostrava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https://365osu-my.sharepoint.com/personal/novaal68_osu_cz/Documents/UNI/Projekty/SMO%20Koncepce%20rodinne&#769;%20politiky/prognoza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themeOverride" Target="../theme/themeOverride1.xml"/><Relationship Id="rId4" Type="http://schemas.openxmlformats.org/officeDocument/2006/relationships/oleObject" Target="https://365osu-my.sharepoint.com/personal/alexandr_novacek_osu_cz/Documents/UNI/Projekty/SMO%20Rodinna%20politika/Vyhodnoceni&#769;%20dotazni&#769;ku/FINAL%20VYHODNOCENI&#769;_PRU&#778;ZKUM%20POTR&#780;EB%20OSTRAVSKY&#769;CH%20RODIN%20_nove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themeOverride" Target="../theme/themeOverride2.xml"/><Relationship Id="rId4" Type="http://schemas.openxmlformats.org/officeDocument/2006/relationships/oleObject" Target="https://365osu-my.sharepoint.com/personal/alexandr_novacek_osu_cz/Documents/UNI/Projekty/SMO%20Rodinna%20politika/Vyhodnoceni&#769;%20dotazni&#769;ku/FINAL%20VYHODNOCENI&#769;_PRU&#778;ZKUM%20POTR&#780;EB%20OSTRAVSKY&#769;CH%20RODIN%20_no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5444006999126"/>
          <c:y val="4.3648010521363023E-2"/>
          <c:w val="0.84069663167104114"/>
          <c:h val="0.812441965587634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'Věk. pyramida 2021'!$C$2</c:f>
              <c:strCache>
                <c:ptCount val="1"/>
                <c:pt idx="0">
                  <c:v>ženy 2021</c:v>
                </c:pt>
              </c:strCache>
            </c:strRef>
          </c:tx>
          <c:spPr>
            <a:solidFill>
              <a:srgbClr val="C11E4E"/>
            </a:solidFill>
            <a:ln>
              <a:solidFill>
                <a:srgbClr val="C21E4F"/>
              </a:solidFill>
            </a:ln>
            <a:effectLst/>
          </c:spPr>
          <c:invertIfNegative val="0"/>
          <c:cat>
            <c:strRef>
              <c:f>'Věk. pyramida 2021'!$A$3:$A$20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55 -59</c:v>
                </c:pt>
                <c:pt idx="12">
                  <c:v>60 - 64</c:v>
                </c:pt>
                <c:pt idx="13">
                  <c:v>65 - 69</c:v>
                </c:pt>
                <c:pt idx="14">
                  <c:v>70 -74</c:v>
                </c:pt>
                <c:pt idx="15">
                  <c:v>75 - 79</c:v>
                </c:pt>
                <c:pt idx="16">
                  <c:v>80 - 84</c:v>
                </c:pt>
                <c:pt idx="17">
                  <c:v>85 +</c:v>
                </c:pt>
              </c:strCache>
            </c:strRef>
          </c:cat>
          <c:val>
            <c:numRef>
              <c:f>'Věk. pyramida 2021'!$C$3:$C$20</c:f>
              <c:numCache>
                <c:formatCode>###\ ###\ ##0</c:formatCode>
                <c:ptCount val="18"/>
                <c:pt idx="0">
                  <c:v>6865</c:v>
                </c:pt>
                <c:pt idx="1">
                  <c:v>6446</c:v>
                </c:pt>
                <c:pt idx="2">
                  <c:v>7056</c:v>
                </c:pt>
                <c:pt idx="3">
                  <c:v>6409</c:v>
                </c:pt>
                <c:pt idx="4">
                  <c:v>6795</c:v>
                </c:pt>
                <c:pt idx="5">
                  <c:v>8524</c:v>
                </c:pt>
                <c:pt idx="6">
                  <c:v>9428</c:v>
                </c:pt>
                <c:pt idx="7">
                  <c:v>8698</c:v>
                </c:pt>
                <c:pt idx="8">
                  <c:v>10196</c:v>
                </c:pt>
                <c:pt idx="9">
                  <c:v>10981</c:v>
                </c:pt>
                <c:pt idx="10">
                  <c:v>9389</c:v>
                </c:pt>
                <c:pt idx="11">
                  <c:v>9844</c:v>
                </c:pt>
                <c:pt idx="12">
                  <c:v>8956</c:v>
                </c:pt>
                <c:pt idx="13">
                  <c:v>9698</c:v>
                </c:pt>
                <c:pt idx="14">
                  <c:v>9639</c:v>
                </c:pt>
                <c:pt idx="15">
                  <c:v>7508</c:v>
                </c:pt>
                <c:pt idx="16">
                  <c:v>4632</c:v>
                </c:pt>
                <c:pt idx="17">
                  <c:v>3811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9-4F41-8D96-326AEE7506D1}"/>
            </c:ext>
          </c:extLst>
        </c:ser>
        <c:ser>
          <c:idx val="1"/>
          <c:order val="1"/>
          <c:tx>
            <c:strRef>
              <c:f>'Věk. pyramida 2021'!$E$2</c:f>
              <c:strCache>
                <c:ptCount val="1"/>
                <c:pt idx="0">
                  <c:v>muži 2021</c:v>
                </c:pt>
              </c:strCache>
            </c:strRef>
          </c:tx>
          <c:spPr>
            <a:solidFill>
              <a:srgbClr val="00AACE">
                <a:alpha val="78000"/>
              </a:srgbClr>
            </a:solidFill>
            <a:ln>
              <a:solidFill>
                <a:srgbClr val="00AACE"/>
              </a:solidFill>
            </a:ln>
            <a:effectLst/>
          </c:spPr>
          <c:invertIfNegative val="0"/>
          <c:cat>
            <c:strRef>
              <c:f>'Věk. pyramida 2021'!$A$3:$A$20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55 -59</c:v>
                </c:pt>
                <c:pt idx="12">
                  <c:v>60 - 64</c:v>
                </c:pt>
                <c:pt idx="13">
                  <c:v>65 - 69</c:v>
                </c:pt>
                <c:pt idx="14">
                  <c:v>70 -74</c:v>
                </c:pt>
                <c:pt idx="15">
                  <c:v>75 - 79</c:v>
                </c:pt>
                <c:pt idx="16">
                  <c:v>80 - 84</c:v>
                </c:pt>
                <c:pt idx="17">
                  <c:v>85 +</c:v>
                </c:pt>
              </c:strCache>
            </c:strRef>
          </c:cat>
          <c:val>
            <c:numRef>
              <c:f>'Věk. pyramida 2021'!$E$3:$E$20</c:f>
              <c:numCache>
                <c:formatCode>###\ ###\ ##0</c:formatCode>
                <c:ptCount val="18"/>
                <c:pt idx="0">
                  <c:v>-7414</c:v>
                </c:pt>
                <c:pt idx="1">
                  <c:v>-6653</c:v>
                </c:pt>
                <c:pt idx="2">
                  <c:v>-7252</c:v>
                </c:pt>
                <c:pt idx="3">
                  <c:v>-6736</c:v>
                </c:pt>
                <c:pt idx="4">
                  <c:v>-6970</c:v>
                </c:pt>
                <c:pt idx="5">
                  <c:v>-9278</c:v>
                </c:pt>
                <c:pt idx="6">
                  <c:v>-10373</c:v>
                </c:pt>
                <c:pt idx="7">
                  <c:v>-9907</c:v>
                </c:pt>
                <c:pt idx="8">
                  <c:v>-11044</c:v>
                </c:pt>
                <c:pt idx="9">
                  <c:v>-11485</c:v>
                </c:pt>
                <c:pt idx="10">
                  <c:v>-9641</c:v>
                </c:pt>
                <c:pt idx="11">
                  <c:v>-9580</c:v>
                </c:pt>
                <c:pt idx="12">
                  <c:v>-8003</c:v>
                </c:pt>
                <c:pt idx="13">
                  <c:v>-7927</c:v>
                </c:pt>
                <c:pt idx="14">
                  <c:v>-6647</c:v>
                </c:pt>
                <c:pt idx="15">
                  <c:v>-4588</c:v>
                </c:pt>
                <c:pt idx="16">
                  <c:v>-2591</c:v>
                </c:pt>
                <c:pt idx="17">
                  <c:v>-1486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F9-4F41-8D96-326AEE7506D1}"/>
            </c:ext>
          </c:extLst>
        </c:ser>
        <c:ser>
          <c:idx val="2"/>
          <c:order val="2"/>
          <c:tx>
            <c:strRef>
              <c:f>'Věk. pyramida 2021'!$C$24</c:f>
              <c:strCache>
                <c:ptCount val="1"/>
                <c:pt idx="0">
                  <c:v>ženy 2011</c:v>
                </c:pt>
              </c:strCache>
            </c:strRef>
          </c:tx>
          <c:spPr>
            <a:solidFill>
              <a:srgbClr val="C21E4F">
                <a:alpha val="0"/>
              </a:srgbClr>
            </a:solidFill>
            <a:ln>
              <a:solidFill>
                <a:srgbClr val="E83634"/>
              </a:solidFill>
            </a:ln>
            <a:effectLst/>
          </c:spPr>
          <c:invertIfNegative val="0"/>
          <c:val>
            <c:numRef>
              <c:f>'Věk. pyramida 2021'!$C$25:$C$42</c:f>
              <c:numCache>
                <c:formatCode>###\ ###\ ##0</c:formatCode>
                <c:ptCount val="18"/>
                <c:pt idx="0">
                  <c:v>7626</c:v>
                </c:pt>
                <c:pt idx="1">
                  <c:v>6240</c:v>
                </c:pt>
                <c:pt idx="2">
                  <c:v>5962</c:v>
                </c:pt>
                <c:pt idx="3">
                  <c:v>7935</c:v>
                </c:pt>
                <c:pt idx="4">
                  <c:v>9997</c:v>
                </c:pt>
                <c:pt idx="5">
                  <c:v>10141</c:v>
                </c:pt>
                <c:pt idx="6">
                  <c:v>11441</c:v>
                </c:pt>
                <c:pt idx="7">
                  <c:v>11743</c:v>
                </c:pt>
                <c:pt idx="8">
                  <c:v>9983</c:v>
                </c:pt>
                <c:pt idx="9">
                  <c:v>10458</c:v>
                </c:pt>
                <c:pt idx="10">
                  <c:v>9796</c:v>
                </c:pt>
                <c:pt idx="11">
                  <c:v>10974</c:v>
                </c:pt>
                <c:pt idx="12">
                  <c:v>11277</c:v>
                </c:pt>
                <c:pt idx="13">
                  <c:v>9619</c:v>
                </c:pt>
                <c:pt idx="14">
                  <c:v>6928</c:v>
                </c:pt>
                <c:pt idx="15">
                  <c:v>5198</c:v>
                </c:pt>
                <c:pt idx="16">
                  <c:v>4279</c:v>
                </c:pt>
                <c:pt idx="17">
                  <c:v>3274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F9-4F41-8D96-326AEE7506D1}"/>
            </c:ext>
          </c:extLst>
        </c:ser>
        <c:ser>
          <c:idx val="3"/>
          <c:order val="3"/>
          <c:tx>
            <c:strRef>
              <c:f>'Věk. pyramida 2021'!$E$24</c:f>
              <c:strCache>
                <c:ptCount val="1"/>
                <c:pt idx="0">
                  <c:v>muži 2011</c:v>
                </c:pt>
              </c:strCache>
            </c:strRef>
          </c:tx>
          <c:spPr>
            <a:solidFill>
              <a:srgbClr val="C00000">
                <a:alpha val="0"/>
              </a:srgbClr>
            </a:solidFill>
            <a:ln w="12700">
              <a:solidFill>
                <a:srgbClr val="143C67"/>
              </a:solidFill>
            </a:ln>
            <a:effectLst/>
          </c:spPr>
          <c:invertIfNegative val="0"/>
          <c:val>
            <c:numRef>
              <c:f>'Věk. pyramida 2021'!$E$25:$E$42</c:f>
              <c:numCache>
                <c:formatCode>_-* #\ ##0_-;\-* #\ ##0_-;_-* "-"??_-;_-@_-</c:formatCode>
                <c:ptCount val="18"/>
                <c:pt idx="0">
                  <c:v>-7931</c:v>
                </c:pt>
                <c:pt idx="1">
                  <c:v>-6620</c:v>
                </c:pt>
                <c:pt idx="2">
                  <c:v>-6259</c:v>
                </c:pt>
                <c:pt idx="3">
                  <c:v>-8258</c:v>
                </c:pt>
                <c:pt idx="4">
                  <c:v>-10105</c:v>
                </c:pt>
                <c:pt idx="5">
                  <c:v>-10677</c:v>
                </c:pt>
                <c:pt idx="6">
                  <c:v>-12065</c:v>
                </c:pt>
                <c:pt idx="7">
                  <c:v>-12349</c:v>
                </c:pt>
                <c:pt idx="8">
                  <c:v>-10208</c:v>
                </c:pt>
                <c:pt idx="9">
                  <c:v>-10403</c:v>
                </c:pt>
                <c:pt idx="10">
                  <c:v>-9232</c:v>
                </c:pt>
                <c:pt idx="11">
                  <c:v>-9998</c:v>
                </c:pt>
                <c:pt idx="12">
                  <c:v>-9311</c:v>
                </c:pt>
                <c:pt idx="13">
                  <c:v>-7298</c:v>
                </c:pt>
                <c:pt idx="14">
                  <c:v>-5062</c:v>
                </c:pt>
                <c:pt idx="15">
                  <c:v>-3228</c:v>
                </c:pt>
                <c:pt idx="16">
                  <c:v>-1981</c:v>
                </c:pt>
                <c:pt idx="17">
                  <c:v>-1093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F9-4F41-8D96-326AEE750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20967376"/>
        <c:axId val="1220966544"/>
      </c:barChart>
      <c:catAx>
        <c:axId val="12209673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cs-CZ" sz="1200"/>
                  <a:t>Věkové skupiny</a:t>
                </a:r>
              </a:p>
            </c:rich>
          </c:tx>
          <c:layout>
            <c:manualLayout>
              <c:xMode val="edge"/>
              <c:yMode val="edge"/>
              <c:x val="1.0822136398798624E-2"/>
              <c:y val="0.328653276321418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cs-CZ"/>
          </a:p>
        </c:txPr>
        <c:crossAx val="1220966544"/>
        <c:crosses val="autoZero"/>
        <c:auto val="1"/>
        <c:lblAlgn val="ctr"/>
        <c:lblOffset val="100"/>
        <c:noMultiLvlLbl val="0"/>
      </c:catAx>
      <c:valAx>
        <c:axId val="122096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cs-CZ" sz="1200"/>
                  <a:t>Počet obyvatel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cs-CZ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cs-CZ"/>
          </a:p>
        </c:txPr>
        <c:crossAx val="122096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5729974216288"/>
          <c:y val="2.9350104821802937E-2"/>
          <c:w val="0.85467796404170537"/>
          <c:h val="0.74830139157133657"/>
        </c:manualLayout>
      </c:layout>
      <c:lineChart>
        <c:grouping val="standard"/>
        <c:varyColors val="0"/>
        <c:ser>
          <c:idx val="0"/>
          <c:order val="0"/>
          <c:tx>
            <c:strRef>
              <c:f>Progrnoza!$B$2</c:f>
              <c:strCache>
                <c:ptCount val="1"/>
                <c:pt idx="0">
                  <c:v>Vysoká varianta</c:v>
                </c:pt>
              </c:strCache>
            </c:strRef>
          </c:tx>
          <c:spPr>
            <a:ln w="25400" cap="rnd">
              <a:solidFill>
                <a:srgbClr val="37BDD9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37BDD9"/>
              </a:solidFill>
              <a:ln w="9525">
                <a:noFill/>
              </a:ln>
              <a:effectLst/>
            </c:spPr>
          </c:marker>
          <c:cat>
            <c:numRef>
              <c:f>Progrnoza!$A$3:$A$27</c:f>
              <c:numCache>
                <c:formatCode>General</c:formatCode>
                <c:ptCount val="2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</c:numCache>
            </c:numRef>
          </c:cat>
          <c:val>
            <c:numRef>
              <c:f>Progrnoza!$B$3:$B$27</c:f>
              <c:numCache>
                <c:formatCode>General</c:formatCode>
                <c:ptCount val="25"/>
                <c:pt idx="0">
                  <c:v>292</c:v>
                </c:pt>
                <c:pt idx="1">
                  <c:v>291</c:v>
                </c:pt>
                <c:pt idx="2">
                  <c:v>290</c:v>
                </c:pt>
                <c:pt idx="3">
                  <c:v>289.5</c:v>
                </c:pt>
                <c:pt idx="4">
                  <c:v>289</c:v>
                </c:pt>
                <c:pt idx="5">
                  <c:v>288.5</c:v>
                </c:pt>
                <c:pt idx="6">
                  <c:v>288</c:v>
                </c:pt>
                <c:pt idx="7">
                  <c:v>287.7</c:v>
                </c:pt>
                <c:pt idx="8">
                  <c:v>287.5</c:v>
                </c:pt>
                <c:pt idx="9">
                  <c:v>287.25</c:v>
                </c:pt>
                <c:pt idx="10">
                  <c:v>287</c:v>
                </c:pt>
                <c:pt idx="11">
                  <c:v>286.89999999999998</c:v>
                </c:pt>
                <c:pt idx="12">
                  <c:v>286.89999999999998</c:v>
                </c:pt>
                <c:pt idx="13">
                  <c:v>286.89999999999998</c:v>
                </c:pt>
                <c:pt idx="14">
                  <c:v>287</c:v>
                </c:pt>
                <c:pt idx="15">
                  <c:v>287.25</c:v>
                </c:pt>
                <c:pt idx="16">
                  <c:v>287.3</c:v>
                </c:pt>
                <c:pt idx="17">
                  <c:v>287.5</c:v>
                </c:pt>
                <c:pt idx="18">
                  <c:v>287.75</c:v>
                </c:pt>
                <c:pt idx="19">
                  <c:v>288.2</c:v>
                </c:pt>
                <c:pt idx="20">
                  <c:v>288.5</c:v>
                </c:pt>
                <c:pt idx="21">
                  <c:v>288.75</c:v>
                </c:pt>
                <c:pt idx="22">
                  <c:v>289</c:v>
                </c:pt>
                <c:pt idx="23">
                  <c:v>289.5</c:v>
                </c:pt>
                <c:pt idx="24">
                  <c:v>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AE-2249-9615-1FB272F385B0}"/>
            </c:ext>
          </c:extLst>
        </c:ser>
        <c:ser>
          <c:idx val="1"/>
          <c:order val="1"/>
          <c:tx>
            <c:strRef>
              <c:f>Progrnoza!$C$2</c:f>
              <c:strCache>
                <c:ptCount val="1"/>
                <c:pt idx="0">
                  <c:v>Střední varianta</c:v>
                </c:pt>
              </c:strCache>
            </c:strRef>
          </c:tx>
          <c:spPr>
            <a:ln w="25400" cap="rnd">
              <a:solidFill>
                <a:srgbClr val="156082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156082"/>
              </a:solidFill>
              <a:ln w="9525">
                <a:noFill/>
              </a:ln>
              <a:effectLst/>
            </c:spPr>
          </c:marker>
          <c:cat>
            <c:numRef>
              <c:f>Progrnoza!$A$3:$A$27</c:f>
              <c:numCache>
                <c:formatCode>General</c:formatCode>
                <c:ptCount val="2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</c:numCache>
            </c:numRef>
          </c:cat>
          <c:val>
            <c:numRef>
              <c:f>Progrnoza!$C$3:$C$27</c:f>
              <c:numCache>
                <c:formatCode>General</c:formatCode>
                <c:ptCount val="25"/>
                <c:pt idx="0">
                  <c:v>292</c:v>
                </c:pt>
                <c:pt idx="1">
                  <c:v>291</c:v>
                </c:pt>
                <c:pt idx="2">
                  <c:v>290</c:v>
                </c:pt>
                <c:pt idx="3">
                  <c:v>289</c:v>
                </c:pt>
                <c:pt idx="4">
                  <c:v>288</c:v>
                </c:pt>
                <c:pt idx="5">
                  <c:v>287</c:v>
                </c:pt>
                <c:pt idx="6">
                  <c:v>286</c:v>
                </c:pt>
                <c:pt idx="7">
                  <c:v>285</c:v>
                </c:pt>
                <c:pt idx="8">
                  <c:v>284</c:v>
                </c:pt>
                <c:pt idx="9">
                  <c:v>283</c:v>
                </c:pt>
                <c:pt idx="10">
                  <c:v>282</c:v>
                </c:pt>
                <c:pt idx="11">
                  <c:v>281.5</c:v>
                </c:pt>
                <c:pt idx="12">
                  <c:v>280.5</c:v>
                </c:pt>
                <c:pt idx="13">
                  <c:v>279.75</c:v>
                </c:pt>
                <c:pt idx="14">
                  <c:v>279</c:v>
                </c:pt>
                <c:pt idx="15">
                  <c:v>278.5</c:v>
                </c:pt>
                <c:pt idx="16">
                  <c:v>277.75</c:v>
                </c:pt>
                <c:pt idx="17">
                  <c:v>277</c:v>
                </c:pt>
                <c:pt idx="18">
                  <c:v>276.5</c:v>
                </c:pt>
                <c:pt idx="19">
                  <c:v>276</c:v>
                </c:pt>
                <c:pt idx="20">
                  <c:v>275.5</c:v>
                </c:pt>
                <c:pt idx="21">
                  <c:v>275</c:v>
                </c:pt>
                <c:pt idx="22">
                  <c:v>274.39999999999998</c:v>
                </c:pt>
                <c:pt idx="23">
                  <c:v>274</c:v>
                </c:pt>
                <c:pt idx="24">
                  <c:v>273.5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AE-2249-9615-1FB272F385B0}"/>
            </c:ext>
          </c:extLst>
        </c:ser>
        <c:ser>
          <c:idx val="2"/>
          <c:order val="2"/>
          <c:tx>
            <c:strRef>
              <c:f>Progrnoza!$D$2</c:f>
              <c:strCache>
                <c:ptCount val="1"/>
                <c:pt idx="0">
                  <c:v>Nízká varianta</c:v>
                </c:pt>
              </c:strCache>
            </c:strRef>
          </c:tx>
          <c:spPr>
            <a:ln w="25400" cap="rnd">
              <a:solidFill>
                <a:srgbClr val="C21E4F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C21E4F"/>
              </a:solidFill>
              <a:ln w="9525">
                <a:noFill/>
              </a:ln>
              <a:effectLst/>
            </c:spPr>
          </c:marker>
          <c:cat>
            <c:numRef>
              <c:f>Progrnoza!$A$3:$A$27</c:f>
              <c:numCache>
                <c:formatCode>General</c:formatCode>
                <c:ptCount val="2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</c:numCache>
            </c:numRef>
          </c:cat>
          <c:val>
            <c:numRef>
              <c:f>Progrnoza!$D$3:$D$27</c:f>
              <c:numCache>
                <c:formatCode>General</c:formatCode>
                <c:ptCount val="25"/>
                <c:pt idx="0">
                  <c:v>292</c:v>
                </c:pt>
                <c:pt idx="1">
                  <c:v>290.75</c:v>
                </c:pt>
                <c:pt idx="2">
                  <c:v>289.5</c:v>
                </c:pt>
                <c:pt idx="3">
                  <c:v>288.25</c:v>
                </c:pt>
                <c:pt idx="4">
                  <c:v>287</c:v>
                </c:pt>
                <c:pt idx="5">
                  <c:v>285.5</c:v>
                </c:pt>
                <c:pt idx="6">
                  <c:v>283.8</c:v>
                </c:pt>
                <c:pt idx="7">
                  <c:v>282.25</c:v>
                </c:pt>
                <c:pt idx="8">
                  <c:v>280.5</c:v>
                </c:pt>
                <c:pt idx="9">
                  <c:v>279</c:v>
                </c:pt>
                <c:pt idx="10">
                  <c:v>277.2</c:v>
                </c:pt>
                <c:pt idx="11">
                  <c:v>275.5</c:v>
                </c:pt>
                <c:pt idx="12">
                  <c:v>273.75</c:v>
                </c:pt>
                <c:pt idx="13">
                  <c:v>272</c:v>
                </c:pt>
                <c:pt idx="14">
                  <c:v>270.5</c:v>
                </c:pt>
                <c:pt idx="15">
                  <c:v>268.5</c:v>
                </c:pt>
                <c:pt idx="16">
                  <c:v>267</c:v>
                </c:pt>
                <c:pt idx="17">
                  <c:v>265.25</c:v>
                </c:pt>
                <c:pt idx="18">
                  <c:v>263.5</c:v>
                </c:pt>
                <c:pt idx="19">
                  <c:v>262</c:v>
                </c:pt>
                <c:pt idx="20">
                  <c:v>260.25</c:v>
                </c:pt>
                <c:pt idx="21">
                  <c:v>258.5</c:v>
                </c:pt>
                <c:pt idx="22">
                  <c:v>257</c:v>
                </c:pt>
                <c:pt idx="23">
                  <c:v>255.5</c:v>
                </c:pt>
                <c:pt idx="24">
                  <c:v>253.75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AE-2249-9615-1FB272F38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510479"/>
        <c:axId val="1206512207"/>
      </c:lineChart>
      <c:catAx>
        <c:axId val="1206510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cs-CZ"/>
          </a:p>
        </c:txPr>
        <c:crossAx val="1206512207"/>
        <c:crossesAt val="240"/>
        <c:auto val="1"/>
        <c:lblAlgn val="ctr"/>
        <c:lblOffset val="100"/>
        <c:noMultiLvlLbl val="0"/>
      </c:catAx>
      <c:valAx>
        <c:axId val="1206512207"/>
        <c:scaling>
          <c:orientation val="minMax"/>
          <c:max val="295"/>
          <c:min val="2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cs-CZ" sz="1200"/>
                  <a:t>Počet obyvatel (v tis.)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cs-CZ"/>
          </a:p>
        </c:txPr>
        <c:crossAx val="1206510479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cs-CZ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CE-6545-848D-AFACA7BC72E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CE-6545-848D-AFACA7BC72E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CE-6545-848D-AFACA7BC72E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CE-6545-848D-AFACA7BC72E9}"/>
              </c:ext>
            </c:extLst>
          </c:dPt>
          <c:dPt>
            <c:idx val="4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6CE-6545-848D-AFACA7BC72E9}"/>
              </c:ext>
            </c:extLst>
          </c:dPt>
          <c:dPt>
            <c:idx val="5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6CE-6545-848D-AFACA7BC72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'Odpovědi formuláře 1'!$BE$1856:$BE$1860</c:f>
              <c:strCache>
                <c:ptCount val="5"/>
                <c:pt idx="0">
                  <c:v>Ano, stěhování mám/e již naplánováno</c:v>
                </c:pt>
                <c:pt idx="1">
                  <c:v>Ano, zvažoval/a</c:v>
                </c:pt>
                <c:pt idx="2">
                  <c:v>Ne, zatím jsem o tom nepřemýšlel/a</c:v>
                </c:pt>
                <c:pt idx="3">
                  <c:v>Stěhování vylučuji</c:v>
                </c:pt>
                <c:pt idx="4">
                  <c:v>Stěhování zvažujeme z jiného důvodu (např. za rodinou, dědictví apod)</c:v>
                </c:pt>
              </c:strCache>
            </c:strRef>
          </c:cat>
          <c:val>
            <c:numRef>
              <c:f>'Odpovědi formuláře 1'!$BF$1856:$BF$1860</c:f>
              <c:numCache>
                <c:formatCode>General</c:formatCode>
                <c:ptCount val="5"/>
                <c:pt idx="0">
                  <c:v>125</c:v>
                </c:pt>
                <c:pt idx="1">
                  <c:v>648</c:v>
                </c:pt>
                <c:pt idx="2">
                  <c:v>673</c:v>
                </c:pt>
                <c:pt idx="3">
                  <c:v>295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6CE-6545-848D-AFACA7BC7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3354106387714223E-2"/>
          <c:y val="0.131583722739222"/>
          <c:w val="0.33646897799025954"/>
          <c:h val="0.86841627726077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latin typeface="Palatino Linotype" panose="02040502050505030304" pitchFamily="18" charset="0"/>
        </a:defRPr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23-9249-AD6E-E53AE01EDB5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23-9249-AD6E-E53AE01EDB5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23-9249-AD6E-E53AE01EDB5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23-9249-AD6E-E53AE01EDB59}"/>
              </c:ext>
            </c:extLst>
          </c:dPt>
          <c:dPt>
            <c:idx val="4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823-9249-AD6E-E53AE01EDB59}"/>
              </c:ext>
            </c:extLst>
          </c:dPt>
          <c:dPt>
            <c:idx val="5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823-9249-AD6E-E53AE01EDB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'Odpovědi formuláře 1'!$BF$1810:$BF$1814</c:f>
              <c:strCache>
                <c:ptCount val="5"/>
                <c:pt idx="0">
                  <c:v>V rámci Ostravy</c:v>
                </c:pt>
                <c:pt idx="1">
                  <c:v>Do zázemí Ostravy (to je vzdálenost do 30 km z Ostravy)</c:v>
                </c:pt>
                <c:pt idx="2">
                  <c:v>V rámci Moravskoslezského kraje (více než 30 km od Ostravy)</c:v>
                </c:pt>
                <c:pt idx="3">
                  <c:v>Mimo Moravskoslezský kraj, ale v ČR</c:v>
                </c:pt>
                <c:pt idx="4">
                  <c:v>Do zahraničí</c:v>
                </c:pt>
              </c:strCache>
            </c:strRef>
          </c:cat>
          <c:val>
            <c:numRef>
              <c:f>'Odpovědi formuláře 1'!$BG$1810:$BG$1814</c:f>
              <c:numCache>
                <c:formatCode>General</c:formatCode>
                <c:ptCount val="5"/>
                <c:pt idx="0">
                  <c:v>33</c:v>
                </c:pt>
                <c:pt idx="1">
                  <c:v>317</c:v>
                </c:pt>
                <c:pt idx="2">
                  <c:v>208</c:v>
                </c:pt>
                <c:pt idx="3">
                  <c:v>170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23-9249-AD6E-E53AE01ED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3230429988974642E-2"/>
          <c:y val="5.0130728365402832E-2"/>
          <c:w val="0.37743465087812206"/>
          <c:h val="0.944653525624022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latin typeface="Palatino Linotype" panose="02040502050505030304" pitchFamily="18" charset="0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683568" y="3501013"/>
            <a:ext cx="7772400" cy="8219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331640" y="4365104"/>
            <a:ext cx="6400800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444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/>
          <p:nvPr>
            <p:ph type="title"/>
          </p:nvPr>
        </p:nvSpPr>
        <p:spPr>
          <a:xfrm>
            <a:off x="1619672" y="476671"/>
            <a:ext cx="7067128" cy="1008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23B9D6"/>
              </a:buClr>
              <a:buSzPts val="32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23B9D6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23B9D6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23B9D6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23B9D6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0" type="dt"/>
          </p:nvPr>
        </p:nvSpPr>
        <p:spPr>
          <a:xfrm>
            <a:off x="457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1" type="ftr"/>
          </p:nvPr>
        </p:nvSpPr>
        <p:spPr>
          <a:xfrm>
            <a:off x="3124200" y="444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/>
          <p:nvPr>
            <p:ph type="title"/>
          </p:nvPr>
        </p:nvSpPr>
        <p:spPr>
          <a:xfrm rot="5400000">
            <a:off x="5373413" y="2812779"/>
            <a:ext cx="456937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" type="body"/>
          </p:nvPr>
        </p:nvSpPr>
        <p:spPr>
          <a:xfrm rot="5400000">
            <a:off x="1182413" y="831579"/>
            <a:ext cx="456937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23B9D6"/>
              </a:buClr>
              <a:buSzPts val="32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23B9D6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23B9D6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23B9D6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23B9D6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0" type="dt"/>
          </p:nvPr>
        </p:nvSpPr>
        <p:spPr>
          <a:xfrm>
            <a:off x="457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1" type="ftr"/>
          </p:nvPr>
        </p:nvSpPr>
        <p:spPr>
          <a:xfrm>
            <a:off x="3124200" y="444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1619672" y="404663"/>
            <a:ext cx="7067128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600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468313" y="1700808"/>
            <a:ext cx="8207375" cy="446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444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619672" y="476671"/>
            <a:ext cx="7067128" cy="1008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23B9D6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23B9D6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23B9D6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3B9D6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3B9D6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22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23B9D6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23B9D6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23B9D6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3B9D6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3B9D6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22"/>
          <p:cNvSpPr txBox="1"/>
          <p:nvPr>
            <p:ph idx="10" type="dt"/>
          </p:nvPr>
        </p:nvSpPr>
        <p:spPr>
          <a:xfrm>
            <a:off x="457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>
            <a:off x="3124200" y="444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>
  <p:cSld name="Obsah s titulke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3347864" y="980728"/>
            <a:ext cx="5338936" cy="514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23B9D6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23B9D6"/>
              </a:buClr>
              <a:buSzPts val="2800"/>
              <a:buChar char="–"/>
              <a:defRPr sz="2800">
                <a:solidFill>
                  <a:schemeClr val="lt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23B9D6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23B9D6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23B9D6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6" name="Google Shape;36;p23"/>
          <p:cNvSpPr txBox="1"/>
          <p:nvPr>
            <p:ph idx="10" type="dt"/>
          </p:nvPr>
        </p:nvSpPr>
        <p:spPr>
          <a:xfrm>
            <a:off x="457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1" type="ftr"/>
          </p:nvPr>
        </p:nvSpPr>
        <p:spPr>
          <a:xfrm>
            <a:off x="3124200" y="444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 cap="none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457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3124200" y="444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1619672" y="404663"/>
            <a:ext cx="7067128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23B9D6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23B9D6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3B9D6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23B9D6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23B9D6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25"/>
          <p:cNvSpPr txBox="1"/>
          <p:nvPr>
            <p:ph idx="3" type="body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5"/>
          <p:cNvSpPr txBox="1"/>
          <p:nvPr>
            <p:ph idx="4" type="body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23B9D6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23B9D6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3B9D6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23B9D6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23B9D6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444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1619672" y="476671"/>
            <a:ext cx="7067128" cy="936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0" type="dt"/>
          </p:nvPr>
        </p:nvSpPr>
        <p:spPr>
          <a:xfrm>
            <a:off x="457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1" type="ftr"/>
          </p:nvPr>
        </p:nvSpPr>
        <p:spPr>
          <a:xfrm>
            <a:off x="3124200" y="444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/>
          <p:nvPr>
            <p:ph idx="10" type="dt"/>
          </p:nvPr>
        </p:nvSpPr>
        <p:spPr>
          <a:xfrm>
            <a:off x="457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1" type="ftr"/>
          </p:nvPr>
        </p:nvSpPr>
        <p:spPr>
          <a:xfrm>
            <a:off x="3124200" y="444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/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/>
          <p:nvPr>
            <p:ph idx="2" type="pic"/>
          </p:nvPr>
        </p:nvSpPr>
        <p:spPr>
          <a:xfrm>
            <a:off x="1792288" y="476672"/>
            <a:ext cx="5486400" cy="4250903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/>
          <p:nvPr>
            <p:ph idx="1" type="body"/>
          </p:nvPr>
        </p:nvSpPr>
        <p:spPr>
          <a:xfrm>
            <a:off x="1792288" y="5367342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8"/>
          <p:cNvSpPr txBox="1"/>
          <p:nvPr>
            <p:ph idx="10" type="dt"/>
          </p:nvPr>
        </p:nvSpPr>
        <p:spPr>
          <a:xfrm>
            <a:off x="457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1" type="ftr"/>
          </p:nvPr>
        </p:nvSpPr>
        <p:spPr>
          <a:xfrm>
            <a:off x="3124200" y="444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1692275" y="476250"/>
            <a:ext cx="6994525" cy="1008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3B9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3B9D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3B9D6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3B9D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3B9D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23B9D6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444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684213" y="4149080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Koncepce rodinné politiky SMO</a:t>
            </a:r>
            <a:br>
              <a:rPr lang="cs-CZ"/>
            </a:br>
            <a:r>
              <a:rPr lang="cs-CZ"/>
              <a:t>2030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370013" y="5301208"/>
            <a:ext cx="64008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sz="2000">
                <a:solidFill>
                  <a:schemeClr val="lt1"/>
                </a:solidFill>
              </a:rPr>
              <a:t>Mgr. Alexandr Nováček, Ph.D.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/>
          <p:nvPr/>
        </p:nvSpPr>
        <p:spPr>
          <a:xfrm>
            <a:off x="0" y="68263"/>
            <a:ext cx="9144000" cy="678973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ge10image678075200"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480" y="68263"/>
            <a:ext cx="7173158" cy="67897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4" name="Google Shape;164;p10"/>
          <p:cNvSpPr/>
          <p:nvPr/>
        </p:nvSpPr>
        <p:spPr>
          <a:xfrm>
            <a:off x="1115616" y="2636912"/>
            <a:ext cx="369333" cy="136815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 rot="-5400000">
            <a:off x="759587" y="2978050"/>
            <a:ext cx="10127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Aktivity</a:t>
            </a:r>
            <a:endParaRPr/>
          </a:p>
        </p:txBody>
      </p:sp>
      <p:sp>
        <p:nvSpPr>
          <p:cNvPr id="166" name="Google Shape;166;p10"/>
          <p:cNvSpPr/>
          <p:nvPr/>
        </p:nvSpPr>
        <p:spPr>
          <a:xfrm rot="5400000">
            <a:off x="4495345" y="5128909"/>
            <a:ext cx="369333" cy="295232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3059832" y="6420405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Svoboda samostatného pohybu</a:t>
            </a:r>
            <a:endParaRPr/>
          </a:p>
        </p:txBody>
      </p:sp>
      <p:sp>
        <p:nvSpPr>
          <p:cNvPr id="168" name="Google Shape;168;p10"/>
          <p:cNvSpPr/>
          <p:nvPr/>
        </p:nvSpPr>
        <p:spPr>
          <a:xfrm>
            <a:off x="3347864" y="286670"/>
            <a:ext cx="1232160" cy="369332"/>
          </a:xfrm>
          <a:prstGeom prst="rect">
            <a:avLst/>
          </a:prstGeom>
          <a:solidFill>
            <a:srgbClr val="B9E7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3779912" y="259046"/>
            <a:ext cx="9242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Skleník</a:t>
            </a:r>
            <a:endParaRPr/>
          </a:p>
        </p:txBody>
      </p:sp>
      <p:sp>
        <p:nvSpPr>
          <p:cNvPr id="170" name="Google Shape;170;p10"/>
          <p:cNvSpPr/>
          <p:nvPr/>
        </p:nvSpPr>
        <p:spPr>
          <a:xfrm>
            <a:off x="5436096" y="286670"/>
            <a:ext cx="2376264" cy="369332"/>
          </a:xfrm>
          <a:prstGeom prst="rect">
            <a:avLst/>
          </a:prstGeom>
          <a:solidFill>
            <a:srgbClr val="B9E7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5428310" y="286670"/>
            <a:ext cx="2488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Město přátelské k dětem</a:t>
            </a: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4014406" y="3361814"/>
            <a:ext cx="663001" cy="436518"/>
          </a:xfrm>
          <a:prstGeom prst="rect">
            <a:avLst/>
          </a:prstGeom>
          <a:solidFill>
            <a:srgbClr val="7583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5540612" y="3442125"/>
            <a:ext cx="2376264" cy="369332"/>
          </a:xfrm>
          <a:prstGeom prst="rect">
            <a:avLst/>
          </a:prstGeom>
          <a:solidFill>
            <a:srgbClr val="B9E7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4014406" y="3395407"/>
            <a:ext cx="7181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Cela</a:t>
            </a:r>
            <a:endParaRPr/>
          </a:p>
        </p:txBody>
      </p:sp>
      <p:sp>
        <p:nvSpPr>
          <p:cNvPr id="175" name="Google Shape;175;p10"/>
          <p:cNvSpPr txBox="1"/>
          <p:nvPr/>
        </p:nvSpPr>
        <p:spPr>
          <a:xfrm>
            <a:off x="6948264" y="3429000"/>
            <a:ext cx="968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Pustina</a:t>
            </a:r>
            <a:endParaRPr/>
          </a:p>
        </p:txBody>
      </p:sp>
      <p:sp>
        <p:nvSpPr>
          <p:cNvPr id="176" name="Google Shape;176;p10"/>
          <p:cNvSpPr txBox="1"/>
          <p:nvPr/>
        </p:nvSpPr>
        <p:spPr>
          <a:xfrm rot="-5400000">
            <a:off x="5547264" y="3295336"/>
            <a:ext cx="685228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1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Gill, T. (2021): </a:t>
            </a:r>
            <a:r>
              <a:rPr b="0" i="1" lang="cs-CZ" sz="11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Urban playground: How child-friendly planning and design can save cities</a:t>
            </a:r>
            <a:r>
              <a:rPr b="0" i="0" lang="cs-CZ" sz="11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Riba Publishing.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0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/>
          <p:nvPr/>
        </p:nvSpPr>
        <p:spPr>
          <a:xfrm>
            <a:off x="0" y="1484783"/>
            <a:ext cx="9144000" cy="5373217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 txBox="1"/>
          <p:nvPr>
            <p:ph type="title"/>
          </p:nvPr>
        </p:nvSpPr>
        <p:spPr>
          <a:xfrm>
            <a:off x="1619672" y="404663"/>
            <a:ext cx="7067128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4" name="Google Shape;184;p11"/>
          <p:cNvGraphicFramePr/>
          <p:nvPr/>
        </p:nvGraphicFramePr>
        <p:xfrm>
          <a:off x="47502" y="511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{974EDA0D-3F6C-40EE-A456-58B49D7C8AAE}</a:tableStyleId>
              </a:tblPr>
              <a:tblGrid>
                <a:gridCol w="1425050"/>
                <a:gridCol w="2018800"/>
                <a:gridCol w="5605150"/>
              </a:tblGrid>
              <a:tr h="4071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cap="none" strike="noStrike"/>
                        <a:t>Subskupiny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cap="none" strike="noStrike"/>
                        <a:t>Charakteristiky a infrastrukturní potřeby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56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/>
                        <a:t>Malé děti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/>
                        <a:t>3-5 let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cs-CZ" sz="1800"/>
                        <a:t>Neustálý dohled dospělým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cs-CZ" sz="1800"/>
                        <a:t>Omezený rádius volného pohybu doma i v jeho okolí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817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/>
                        <a:t>Mírně odrostlé děti</a:t>
                      </a:r>
                      <a:br>
                        <a:rPr b="1" lang="cs-CZ" sz="1800"/>
                      </a:br>
                      <a:r>
                        <a:rPr b="1" lang="cs-CZ" sz="1800"/>
                        <a:t>6-8 let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cs-CZ" sz="1800"/>
                        <a:t>Stále vyžadují dohled doprovázejícího dospělého ve veřejném prostoru, kvůli jejich omezené schopnosti posoudit bezpečnost a zpracovat velké množství vjemů najednou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cs-CZ" sz="1800"/>
                        <a:t>Volný pohyb se rozšiřuje do širšího okolí domova a do školy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817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/>
                        <a:t>Starší děti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/>
                        <a:t>9-12 let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cs-CZ" sz="1800"/>
                        <a:t>Vyhledávají více náročné aktivity za účelem otestovat své fyzické a mentální dovednosti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cs-CZ" sz="1800"/>
                        <a:t>Sociální interakce je důležitým faktorem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cs-CZ" sz="1800"/>
                        <a:t>Volný pohyb překračuje hranice čtvrti či školy díky rozvoji schopnosti posoudit a vyhnout se nebezpečí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43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/>
                        <a:t>Teenageři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/>
                        <a:t>13-18 let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cs-CZ" sz="1800"/>
                        <a:t>Velká potřeba sociálního začlenění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cs-CZ" sz="1800"/>
                        <a:t>Vysoce mobilní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cs-CZ" sz="1800"/>
                        <a:t>Vysoký zájem o sportovní aktivity, ať jako účastník, tak i jako pozorovatel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85" name="Google Shape;185;p11"/>
          <p:cNvSpPr/>
          <p:nvPr/>
        </p:nvSpPr>
        <p:spPr>
          <a:xfrm>
            <a:off x="47502" y="6345207"/>
            <a:ext cx="84967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Hennig (2019): Child-and youth-friendly cities: How does and can crowdmapping support their development?. A case study using OpenStreetMap in the Austrian City of Salzburg. Articulo-Journal of Urban Research.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96" y="5228329"/>
            <a:ext cx="12192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296" y="3635123"/>
            <a:ext cx="12192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2296" y="1856344"/>
            <a:ext cx="1219200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646" y="462675"/>
            <a:ext cx="12065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1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>
            <p:ph type="title"/>
          </p:nvPr>
        </p:nvSpPr>
        <p:spPr>
          <a:xfrm>
            <a:off x="1619672" y="476671"/>
            <a:ext cx="7067128" cy="1008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/>
              <a:t>Desatero měst přátelským k dětem a k rodinám </a:t>
            </a:r>
            <a:endParaRPr/>
          </a:p>
        </p:txBody>
      </p:sp>
      <p:sp>
        <p:nvSpPr>
          <p:cNvPr id="196" name="Google Shape;196;p12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cs-CZ" sz="1800">
                <a:solidFill>
                  <a:srgbClr val="23B9D7"/>
                </a:solidFill>
              </a:rPr>
              <a:t>Plánování očima dětí </a:t>
            </a:r>
            <a:r>
              <a:rPr lang="cs-CZ" sz="1800"/>
              <a:t>– pro dospělého není problém vidět přes zaparkované auto u přechodu, uvidí přes něj ale dítě?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cs-CZ" sz="1800">
                <a:solidFill>
                  <a:srgbClr val="23B9D7"/>
                </a:solidFill>
              </a:rPr>
              <a:t>Zapojování dětí do plánování prostoru </a:t>
            </a:r>
            <a:r>
              <a:rPr lang="cs-CZ" sz="1800"/>
              <a:t>– jinak budeme navždy tvořit prostory, u kterých si přinejlepším pouze myslíme, že jim budou vyhovovat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cs-CZ" sz="1800">
                <a:solidFill>
                  <a:srgbClr val="23B9D7"/>
                </a:solidFill>
              </a:rPr>
              <a:t>Deintenzifikace automobilové dopravy </a:t>
            </a:r>
            <a:r>
              <a:rPr lang="cs-CZ" sz="1800"/>
              <a:t>– skutečně musí být vše a vždy dostupné automobile? Školní ulice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cs-CZ" sz="1800">
                <a:solidFill>
                  <a:srgbClr val="23B9D7"/>
                </a:solidFill>
              </a:rPr>
              <a:t>Ulice designované pro malou rychlost </a:t>
            </a:r>
            <a:r>
              <a:rPr lang="cs-CZ" sz="1800"/>
              <a:t>– ideálně 30km / h</a:t>
            </a:r>
            <a:endParaRPr/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613266"/>
            <a:ext cx="4038600" cy="449983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2"/>
          <p:cNvSpPr txBox="1"/>
          <p:nvPr/>
        </p:nvSpPr>
        <p:spPr>
          <a:xfrm rot="-5400000">
            <a:off x="7004481" y="3163860"/>
            <a:ext cx="37890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1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Gill, T. (2021): </a:t>
            </a:r>
            <a:r>
              <a:rPr b="0" i="1" lang="cs-CZ" sz="11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Urban playground: How child-friendly planning and design can save cities</a:t>
            </a:r>
            <a:r>
              <a:rPr b="0" i="0" lang="cs-CZ" sz="11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Riba Publishing.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4623165" y="1986743"/>
            <a:ext cx="504056" cy="33123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 rot="-5400000">
            <a:off x="3902170" y="3458261"/>
            <a:ext cx="2012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Riziko úmrtí chodce </a:t>
            </a:r>
            <a:endParaRPr/>
          </a:p>
        </p:txBody>
      </p:sp>
      <p:sp>
        <p:nvSpPr>
          <p:cNvPr id="201" name="Google Shape;201;p12"/>
          <p:cNvSpPr/>
          <p:nvPr/>
        </p:nvSpPr>
        <p:spPr>
          <a:xfrm rot="5400000">
            <a:off x="6508357" y="4204887"/>
            <a:ext cx="504056" cy="33123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5850289" y="5609043"/>
            <a:ext cx="27013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Rychlost nárazu v km / h </a:t>
            </a:r>
            <a:endParaRPr/>
          </a:p>
        </p:txBody>
      </p:sp>
      <p:sp>
        <p:nvSpPr>
          <p:cNvPr id="203" name="Google Shape;203;p12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/>
          <p:nvPr>
            <p:ph type="title"/>
          </p:nvPr>
        </p:nvSpPr>
        <p:spPr>
          <a:xfrm>
            <a:off x="1619672" y="476671"/>
            <a:ext cx="7067128" cy="1008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Desatero měst přátelským k dětem a k rodinám </a:t>
            </a:r>
            <a:endParaRPr/>
          </a:p>
        </p:txBody>
      </p:sp>
      <p:sp>
        <p:nvSpPr>
          <p:cNvPr id="209" name="Google Shape;209;p13"/>
          <p:cNvSpPr txBox="1"/>
          <p:nvPr>
            <p:ph idx="1" type="body"/>
          </p:nvPr>
        </p:nvSpPr>
        <p:spPr>
          <a:xfrm>
            <a:off x="457200" y="1600201"/>
            <a:ext cx="836327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 startAt="5"/>
            </a:pPr>
            <a:r>
              <a:rPr lang="cs-CZ" sz="2600">
                <a:solidFill>
                  <a:srgbClr val="23B9D7"/>
                </a:solidFill>
                <a:latin typeface="Arial"/>
                <a:ea typeface="Arial"/>
                <a:cs typeface="Arial"/>
                <a:sym typeface="Arial"/>
              </a:rPr>
              <a:t>Budovat široké a dostupné chodníky </a:t>
            </a:r>
            <a:endParaRPr sz="2600">
              <a:solidFill>
                <a:srgbClr val="23B9D7"/>
              </a:solidFill>
            </a:endParaRPr>
          </a:p>
          <a:p>
            <a:pPr indent="-514350" lvl="0" marL="514350" rtl="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 startAt="5"/>
            </a:pPr>
            <a:r>
              <a:rPr lang="cs-CZ" sz="2600">
                <a:solidFill>
                  <a:srgbClr val="23B9D7"/>
                </a:solidFill>
              </a:rPr>
              <a:t>Zlepšovat bezpečnost přechodů</a:t>
            </a:r>
            <a:endParaRPr/>
          </a:p>
          <a:p>
            <a:pPr indent="-514350" lvl="0" marL="514350" rtl="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 startAt="5"/>
            </a:pPr>
            <a:r>
              <a:rPr lang="cs-CZ" sz="2600">
                <a:solidFill>
                  <a:srgbClr val="23B9D7"/>
                </a:solidFill>
                <a:latin typeface="Arial"/>
                <a:ea typeface="Arial"/>
                <a:cs typeface="Arial"/>
                <a:sym typeface="Arial"/>
              </a:rPr>
              <a:t>Bezpečná cyklodoprava 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– děti nemají řidičáky, omezování helikoptérových rodičů</a:t>
            </a:r>
            <a:endParaRPr sz="2600">
              <a:solidFill>
                <a:srgbClr val="23B9D7"/>
              </a:solidFill>
            </a:endParaRPr>
          </a:p>
          <a:p>
            <a:pPr indent="-514350" lvl="0" marL="514350" rtl="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 startAt="5"/>
            </a:pPr>
            <a:r>
              <a:rPr lang="cs-CZ" sz="2600">
                <a:solidFill>
                  <a:srgbClr val="23B9D7"/>
                </a:solidFill>
              </a:rPr>
              <a:t>Rozšiřování dostupnosti MHD </a:t>
            </a:r>
            <a:r>
              <a:rPr lang="cs-CZ" sz="2600"/>
              <a:t>– opět děti nemají řidičáky</a:t>
            </a:r>
            <a:endParaRPr/>
          </a:p>
          <a:p>
            <a:pPr indent="-514350" lvl="0" marL="514350" rtl="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 startAt="5"/>
            </a:pPr>
            <a:r>
              <a:rPr lang="cs-CZ" sz="2600">
                <a:solidFill>
                  <a:srgbClr val="23B9D7"/>
                </a:solidFill>
                <a:latin typeface="Arial"/>
                <a:ea typeface="Arial"/>
                <a:cs typeface="Arial"/>
                <a:sym typeface="Arial"/>
              </a:rPr>
              <a:t>Stromy v ulicích 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– děti jsou náchylné k přehřátí organismus</a:t>
            </a:r>
            <a:endParaRPr sz="2600">
              <a:solidFill>
                <a:srgbClr val="23B9D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rtl="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 startAt="5"/>
            </a:pPr>
            <a:r>
              <a:rPr lang="cs-CZ" sz="2600">
                <a:solidFill>
                  <a:srgbClr val="23B9D7"/>
                </a:solidFill>
              </a:rPr>
              <a:t>Vytvářet prostory podporující hru a „učení se“ </a:t>
            </a:r>
            <a:r>
              <a:rPr lang="cs-CZ" sz="2600"/>
              <a:t>– umožnit dětem se socializovat a osamostatňovat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23B9D6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10" name="Google Shape;210;p13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/>
          <p:nvPr>
            <p:ph idx="1" type="body"/>
          </p:nvPr>
        </p:nvSpPr>
        <p:spPr>
          <a:xfrm>
            <a:off x="3276600" y="692150"/>
            <a:ext cx="5410200" cy="543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5400"/>
              <a:buFont typeface="Arial"/>
              <a:buNone/>
            </a:pPr>
            <a:r>
              <a:rPr lang="cs-CZ" sz="5400">
                <a:solidFill>
                  <a:srgbClr val="00CCFF"/>
                </a:solidFill>
              </a:rPr>
              <a:t>KONTAKT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>
              <a:solidFill>
                <a:srgbClr val="00CCFF"/>
              </a:solidFill>
            </a:endParaRPr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1400">
                <a:solidFill>
                  <a:srgbClr val="00CCFF"/>
                </a:solidFill>
              </a:rPr>
              <a:t>Katedra sociální geografie a regionálního rozvoje</a:t>
            </a:r>
            <a:endParaRPr/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1400">
                <a:solidFill>
                  <a:srgbClr val="00CCFF"/>
                </a:solidFill>
              </a:rPr>
              <a:t>Mgr. Alexandr Nováček, Ph.D. </a:t>
            </a:r>
            <a:endParaRPr/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1400">
                <a:solidFill>
                  <a:srgbClr val="00CCFF"/>
                </a:solidFill>
              </a:rPr>
              <a:t>Odborný asistent</a:t>
            </a:r>
            <a:endParaRPr/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CCFF"/>
              </a:solidFill>
            </a:endParaRPr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1400">
                <a:solidFill>
                  <a:srgbClr val="00CCFF"/>
                </a:solidFill>
              </a:rPr>
              <a:t>E-mail: alexandr.novacek@osu.cz</a:t>
            </a:r>
            <a:endParaRPr/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1400">
                <a:solidFill>
                  <a:srgbClr val="00CCFF"/>
                </a:solidFill>
              </a:rPr>
              <a:t>Tel.: 776 878 776</a:t>
            </a:r>
            <a:endParaRPr/>
          </a:p>
        </p:txBody>
      </p:sp>
      <p:sp>
        <p:nvSpPr>
          <p:cNvPr id="216" name="Google Shape;216;p15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/>
          <p:nvPr>
            <p:ph type="title"/>
          </p:nvPr>
        </p:nvSpPr>
        <p:spPr>
          <a:xfrm>
            <a:off x="1454495" y="332656"/>
            <a:ext cx="7704856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Historické okénko</a:t>
            </a:r>
            <a:endParaRPr/>
          </a:p>
        </p:txBody>
      </p:sp>
      <p:sp>
        <p:nvSpPr>
          <p:cNvPr id="222" name="Google Shape;222;p16"/>
          <p:cNvSpPr txBox="1"/>
          <p:nvPr>
            <p:ph idx="1" type="body"/>
          </p:nvPr>
        </p:nvSpPr>
        <p:spPr>
          <a:xfrm>
            <a:off x="468313" y="1700808"/>
            <a:ext cx="8207375" cy="446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ow We Came to Play: Pictures of Kids Enjoy Dangerous Playgrounds in the  Early 20th Century ~ Vintage Everyday" id="223" name="Google Shape;2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36526"/>
            <a:ext cx="9144000" cy="552147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6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/>
          <p:nvPr>
            <p:ph type="title"/>
          </p:nvPr>
        </p:nvSpPr>
        <p:spPr>
          <a:xfrm>
            <a:off x="1619672" y="404663"/>
            <a:ext cx="7524328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/>
              <a:t>Současnost – certifikovaná bezpečnost</a:t>
            </a:r>
            <a:endParaRPr/>
          </a:p>
        </p:txBody>
      </p:sp>
      <p:sp>
        <p:nvSpPr>
          <p:cNvPr id="230" name="Google Shape;230;p17"/>
          <p:cNvSpPr txBox="1"/>
          <p:nvPr>
            <p:ph idx="1" type="body"/>
          </p:nvPr>
        </p:nvSpPr>
        <p:spPr>
          <a:xfrm>
            <a:off x="468313" y="1700808"/>
            <a:ext cx="8207375" cy="446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War Games: Playing at the Second World War at Croome – Archaeo𝔡𝔢𝔞𝔱𝔥" id="231" name="Google Shape;2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34279"/>
            <a:ext cx="914400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7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/>
          <p:nvPr>
            <p:ph type="title"/>
          </p:nvPr>
        </p:nvSpPr>
        <p:spPr>
          <a:xfrm>
            <a:off x="1619672" y="404663"/>
            <a:ext cx="7067128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Kompromisní řešení </a:t>
            </a:r>
            <a:endParaRPr/>
          </a:p>
        </p:txBody>
      </p:sp>
      <p:sp>
        <p:nvSpPr>
          <p:cNvPr id="238" name="Google Shape;238;p18"/>
          <p:cNvSpPr txBox="1"/>
          <p:nvPr>
            <p:ph idx="1" type="body"/>
          </p:nvPr>
        </p:nvSpPr>
        <p:spPr>
          <a:xfrm>
            <a:off x="468313" y="1700808"/>
            <a:ext cx="8207375" cy="446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Seesaws are out, saws are in: the rise of risky playgrounds - Positive News" id="239" name="Google Shape;2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775"/>
            <a:ext cx="9144000" cy="5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8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1619672" y="404663"/>
            <a:ext cx="7344816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BF224D"/>
                </a:solidFill>
              </a:rPr>
              <a:t>Koncepce rodinné politiky SMO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468313" y="1700808"/>
            <a:ext cx="8352159" cy="446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cs-CZ" sz="1600">
                <a:solidFill>
                  <a:srgbClr val="BF224D"/>
                </a:solidFill>
              </a:rPr>
              <a:t>Fajnarodina.cz</a:t>
            </a:r>
            <a:endParaRPr sz="1600">
              <a:solidFill>
                <a:srgbClr val="BF224D"/>
              </a:solidFill>
            </a:endParaRPr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Koordinátor RP SMO: Ludmila Placová</a:t>
            </a:r>
            <a:endParaRPr sz="1600"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cs-CZ" sz="1600">
                <a:solidFill>
                  <a:srgbClr val="BF224D"/>
                </a:solidFill>
              </a:rPr>
              <a:t>Realizační tým: 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Mgr. Alexandr Nováček, Ph.D.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Mgr. Jan Macháček, Ph.D.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Mgr. Ondřej Slach, Ph.D. 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Bc. Daniel Janečko (24 let)!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cs-CZ" sz="1600">
                <a:solidFill>
                  <a:srgbClr val="BF224D"/>
                </a:solidFill>
              </a:rPr>
              <a:t>Strategický tým: 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primátor, 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2 náměstci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prorektoři univerzit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úředníci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zástupci organizací, …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cs-CZ" sz="1600">
                <a:solidFill>
                  <a:srgbClr val="BF224D"/>
                </a:solidFill>
              </a:rPr>
              <a:t>Pracovní skupiny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Potřeby rodin Akceptace a posílení</a:t>
            </a:r>
            <a:endParaRPr/>
          </a:p>
        </p:txBody>
      </p:sp>
      <p:sp>
        <p:nvSpPr>
          <p:cNvPr id="94" name="Google Shape;94;p2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Obsah obrázku kreslené, ilustrace, boty, kresba&#10;&#10;Popis byl vytvořen automaticky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112" y="1340768"/>
            <a:ext cx="3384376" cy="4742543"/>
          </a:xfrm>
          <a:prstGeom prst="rect">
            <a:avLst/>
          </a:prstGeom>
          <a:noFill/>
          <a:ln cap="flat" cmpd="sng" w="25400">
            <a:solidFill>
              <a:srgbClr val="BF224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11113" y="44450"/>
            <a:ext cx="9144000" cy="676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>
            <p:ph type="title"/>
          </p:nvPr>
        </p:nvSpPr>
        <p:spPr>
          <a:xfrm>
            <a:off x="1619672" y="404663"/>
            <a:ext cx="7067128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468313" y="1700808"/>
            <a:ext cx="8207375" cy="446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3" name="Google Shape;103;p3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aphicFrame>
        <p:nvGraphicFramePr>
          <p:cNvPr id="104" name="Google Shape;104;p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1619672" y="404663"/>
            <a:ext cx="7067128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468313" y="1700808"/>
            <a:ext cx="8207375" cy="446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11" name="Google Shape;111;p4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107504" y="0"/>
            <a:ext cx="9036496" cy="6813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3" name="Google Shape;113;p4"/>
          <p:cNvGraphicFramePr/>
          <p:nvPr/>
        </p:nvGraphicFramePr>
        <p:xfrm>
          <a:off x="107504" y="116632"/>
          <a:ext cx="8928992" cy="6624736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/>
          <p:nvPr/>
        </p:nvSpPr>
        <p:spPr>
          <a:xfrm>
            <a:off x="0" y="1484783"/>
            <a:ext cx="9144000" cy="5373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5"/>
          <p:cNvSpPr txBox="1"/>
          <p:nvPr>
            <p:ph type="title"/>
          </p:nvPr>
        </p:nvSpPr>
        <p:spPr>
          <a:xfrm>
            <a:off x="1619672" y="404663"/>
            <a:ext cx="7067128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cs-CZ" sz="2000" u="none" strike="noStrike"/>
              <a:t>Zvažujete, že se z města Ostravy odstěhujete, abyste Vy či Vaše rodina měli vyšší kvalitu života (lepší životní prostředí, práce, kvalita bydlení apod.)? </a:t>
            </a:r>
            <a:endParaRPr sz="2000"/>
          </a:p>
        </p:txBody>
      </p:sp>
      <p:sp>
        <p:nvSpPr>
          <p:cNvPr id="120" name="Google Shape;120;p5"/>
          <p:cNvSpPr txBox="1"/>
          <p:nvPr>
            <p:ph idx="1" type="body"/>
          </p:nvPr>
        </p:nvSpPr>
        <p:spPr>
          <a:xfrm>
            <a:off x="468313" y="1700808"/>
            <a:ext cx="8207375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107503" y="1664313"/>
            <a:ext cx="13730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2" name="Google Shape;122;p5"/>
          <p:cNvGraphicFramePr/>
          <p:nvPr/>
        </p:nvGraphicFramePr>
        <p:xfrm>
          <a:off x="107503" y="1484783"/>
          <a:ext cx="8928994" cy="525658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23" name="Google Shape;123;p5"/>
          <p:cNvSpPr/>
          <p:nvPr/>
        </p:nvSpPr>
        <p:spPr>
          <a:xfrm rot="-5400000">
            <a:off x="6259922" y="4032364"/>
            <a:ext cx="51247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b="0" i="0" lang="cs-CZ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N=1800, povinná otázka, přednastavené variantami odpovědí. Zdroj: Dotazníkové šetření rodinná politika SMO - závěrečná zpráva. 2021. </a:t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5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/>
          <p:nvPr/>
        </p:nvSpPr>
        <p:spPr>
          <a:xfrm>
            <a:off x="0" y="1484783"/>
            <a:ext cx="9144000" cy="5373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 txBox="1"/>
          <p:nvPr>
            <p:ph type="title"/>
          </p:nvPr>
        </p:nvSpPr>
        <p:spPr>
          <a:xfrm>
            <a:off x="1619672" y="404663"/>
            <a:ext cx="7067128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Kam se chtějí Ostravané stěhovat? </a:t>
            </a:r>
            <a:endParaRPr sz="6000"/>
          </a:p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468313" y="1700808"/>
            <a:ext cx="8207375" cy="446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graphicFrame>
        <p:nvGraphicFramePr>
          <p:cNvPr id="132" name="Google Shape;132;p6"/>
          <p:cNvGraphicFramePr/>
          <p:nvPr/>
        </p:nvGraphicFramePr>
        <p:xfrm>
          <a:off x="0" y="1484784"/>
          <a:ext cx="9144000" cy="511256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33" name="Google Shape;133;p6"/>
          <p:cNvSpPr/>
          <p:nvPr/>
        </p:nvSpPr>
        <p:spPr>
          <a:xfrm rot="-5400000">
            <a:off x="6259922" y="3909252"/>
            <a:ext cx="5124778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N= 773 respondentů; povinná otázka s přednastavenými variantami odpovědí; na otázku odpovídali pouze respondenti, kteří u předešlé otázky uvedli „Ano, stěhování mám/e již naplánováno“ nebo „Ano, zvažoval/a“. </a:t>
            </a:r>
            <a:r>
              <a:rPr b="0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Zdroj: Dotazníkové šetření rodinná politika SMO - závěrečná zpráva. 2021.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6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/>
          <p:nvPr/>
        </p:nvSpPr>
        <p:spPr>
          <a:xfrm>
            <a:off x="0" y="1484784"/>
            <a:ext cx="9144000" cy="53408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 txBox="1"/>
          <p:nvPr>
            <p:ph type="title"/>
          </p:nvPr>
        </p:nvSpPr>
        <p:spPr>
          <a:xfrm>
            <a:off x="1619672" y="404663"/>
            <a:ext cx="7067128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Důvody k odstěhování se z SMO</a:t>
            </a:r>
            <a:endParaRPr/>
          </a:p>
        </p:txBody>
      </p:sp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468313" y="1700808"/>
            <a:ext cx="8207375" cy="446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497407"/>
            <a:ext cx="8086507" cy="5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/>
          <p:nvPr/>
        </p:nvSpPr>
        <p:spPr>
          <a:xfrm rot="-5400000">
            <a:off x="6158222" y="3807553"/>
            <a:ext cx="5328177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N= 773 respondentů; povinná otázka s přednastavenými variantami odpovědí; na otázku odpovídali pouze respondenti, kteří u předešlé otázky uvedli „Ano, stěhování mám/e již naplánováno“ nebo „Ano, zvažoval/a“. </a:t>
            </a:r>
            <a:r>
              <a:rPr b="0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Zdroj: Dotazníkové šetření rodinná politika SMO - závěrečná zpráva. 2021.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7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-2" l="265" r="1400" t="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1619672" y="476671"/>
            <a:ext cx="7524328" cy="1008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Ostrava jako město vhodné pro rodiny? </a:t>
            </a:r>
            <a:endParaRPr/>
          </a:p>
        </p:txBody>
      </p:sp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457199" y="1600201"/>
            <a:ext cx="452437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cs-CZ" sz="1600"/>
              <a:t>Přetrvávajícím problémem je úbytek obyvatel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cs-CZ" sz="1600"/>
              <a:t>Jak může rodinná politika pomoci toto řešit?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cs-CZ" sz="1600"/>
              <a:t>Ne každý si může dovolit či chce žít na předměstí -&gt; změna životních cyklů rodin  &amp; šíření myšlenky Child-friendly cities</a:t>
            </a:r>
            <a:endParaRPr sz="1600"/>
          </a:p>
          <a:p>
            <a:pPr indent="-285750" lvl="1" marL="74295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Děti jsou nejzranitelnější součástí společnosti (nemohou se bránit, jsou křehké, mají omezený rozhled, nemají řidičáky, …)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Minulé generace dětí měly více volnosti, to jim umožňovalo se postupně socializovat a rozvíjet 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cs-CZ" sz="1600"/>
              <a:t>transformace z dětí v dospívající a dospělé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cs-CZ" sz="1600"/>
              <a:t>Narůstá počet dětí s vývojovými poruchami a psychickými problémy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cs-CZ" sz="1600"/>
              <a:t>„learned helplessness“</a:t>
            </a:r>
            <a:endParaRPr/>
          </a:p>
          <a:p>
            <a:pPr indent="-24765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</p:txBody>
      </p:sp>
      <p:pic>
        <p:nvPicPr>
          <p:cNvPr descr="Obrázek"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8392" y="1600201"/>
            <a:ext cx="3371842" cy="45259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57" name="Google Shape;157;p9"/>
          <p:cNvSpPr txBox="1"/>
          <p:nvPr>
            <p:ph idx="12" type="sldNum"/>
          </p:nvPr>
        </p:nvSpPr>
        <p:spPr>
          <a:xfrm>
            <a:off x="6553200" y="444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pt_OU_rozmer 4_3_cz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2022-09-29T07:10:16Z</dcterms:created>
  <dc:creator>Alexandr Nováček</dc:creator>
</cp:coreProperties>
</file>