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Old Standard TT"/>
      <p:regular r:id="rId13"/>
      <p:bold r:id="rId14"/>
      <p: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OldStandardTT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ldStandardTT-italic.fntdata"/><Relationship Id="rId14" Type="http://schemas.openxmlformats.org/officeDocument/2006/relationships/font" Target="fonts/OldStandardTT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d0991f54a8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d0991f54a8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d0991f54a8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d0991f54a8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d0991f54a8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d0991f54a8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d0991f54a8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d0991f54a8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da048308c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da048308c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d0a1f507a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d0a1f507a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047600"/>
          </a:xfrm>
          <a:prstGeom prst="rect">
            <a:avLst/>
          </a:prstGeom>
          <a:solidFill>
            <a:srgbClr val="F1C2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1032300" y="1375175"/>
            <a:ext cx="75990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  <a:defRPr sz="4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032300" y="3056475"/>
            <a:ext cx="75990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sz="2400">
                <a:latin typeface="Arial"/>
                <a:ea typeface="Arial"/>
                <a:cs typeface="Arial"/>
                <a:sym typeface="Arial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-10175" y="-16550"/>
            <a:ext cx="448200" cy="51600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lt1"/>
        </a:soli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100"/>
            <a:ext cx="9144000" cy="1171500"/>
          </a:xfrm>
          <a:prstGeom prst="rect">
            <a:avLst/>
          </a:prstGeom>
          <a:solidFill>
            <a:srgbClr val="F1C2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rgbClr val="F1C2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661975" y="445025"/>
            <a:ext cx="81702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745975" y="1171600"/>
            <a:ext cx="80862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400050" lvl="0" marL="457200">
              <a:spcBef>
                <a:spcPts val="0"/>
              </a:spcBef>
              <a:spcAft>
                <a:spcPts val="0"/>
              </a:spcAft>
              <a:buSzPts val="2700"/>
              <a:buFont typeface="Arial"/>
              <a:buChar char="●"/>
              <a:defRPr sz="2700">
                <a:latin typeface="Arial"/>
                <a:ea typeface="Arial"/>
                <a:cs typeface="Arial"/>
                <a:sym typeface="Arial"/>
              </a:defRPr>
            </a:lvl1pPr>
            <a:lvl2pPr indent="-374650" lvl="1" marL="914400">
              <a:spcBef>
                <a:spcPts val="0"/>
              </a:spcBef>
              <a:spcAft>
                <a:spcPts val="0"/>
              </a:spcAft>
              <a:buSzPts val="2300"/>
              <a:buFont typeface="Arial"/>
              <a:buChar char="○"/>
              <a:defRPr sz="2300">
                <a:latin typeface="Arial"/>
                <a:ea typeface="Arial"/>
                <a:cs typeface="Arial"/>
                <a:sym typeface="Arial"/>
              </a:defRPr>
            </a:lvl2pPr>
            <a:lvl3pPr indent="-374650" lvl="2" marL="1371600">
              <a:spcBef>
                <a:spcPts val="0"/>
              </a:spcBef>
              <a:spcAft>
                <a:spcPts val="0"/>
              </a:spcAft>
              <a:buSzPts val="2300"/>
              <a:buFont typeface="Arial"/>
              <a:buChar char="■"/>
              <a:defRPr sz="2300">
                <a:latin typeface="Arial"/>
                <a:ea typeface="Arial"/>
                <a:cs typeface="Arial"/>
                <a:sym typeface="Arial"/>
              </a:defRPr>
            </a:lvl3pPr>
            <a:lvl4pPr indent="-374650" lvl="3" marL="1828800">
              <a:spcBef>
                <a:spcPts val="0"/>
              </a:spcBef>
              <a:spcAft>
                <a:spcPts val="0"/>
              </a:spcAft>
              <a:buSzPts val="2300"/>
              <a:buFont typeface="Arial"/>
              <a:buChar char="●"/>
              <a:defRPr sz="2300">
                <a:latin typeface="Arial"/>
                <a:ea typeface="Arial"/>
                <a:cs typeface="Arial"/>
                <a:sym typeface="Arial"/>
              </a:defRPr>
            </a:lvl4pPr>
            <a:lvl5pPr indent="-374650" lvl="4" marL="2286000">
              <a:spcBef>
                <a:spcPts val="0"/>
              </a:spcBef>
              <a:spcAft>
                <a:spcPts val="0"/>
              </a:spcAft>
              <a:buSzPts val="2300"/>
              <a:buFont typeface="Arial"/>
              <a:buChar char="○"/>
              <a:defRPr sz="2300"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16458" y="457136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 sz="2100"/>
            </a:lvl1pPr>
            <a:lvl2pPr lvl="1">
              <a:buNone/>
              <a:defRPr sz="2100"/>
            </a:lvl2pPr>
            <a:lvl3pPr lvl="2">
              <a:buNone/>
              <a:defRPr sz="2100"/>
            </a:lvl3pPr>
            <a:lvl4pPr lvl="3">
              <a:buNone/>
              <a:defRPr sz="2100"/>
            </a:lvl4pPr>
            <a:lvl5pPr lvl="4">
              <a:buNone/>
              <a:defRPr sz="2100"/>
            </a:lvl5pPr>
            <a:lvl6pPr lvl="5">
              <a:buNone/>
              <a:defRPr sz="2100"/>
            </a:lvl6pPr>
            <a:lvl7pPr lvl="6">
              <a:buNone/>
              <a:defRPr sz="2100"/>
            </a:lvl7pPr>
            <a:lvl8pPr lvl="7">
              <a:buNone/>
              <a:defRPr sz="2100"/>
            </a:lvl8pPr>
            <a:lvl9pPr lvl="8">
              <a:buNone/>
              <a:defRPr sz="21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26" name="Google Shape;26;p4"/>
          <p:cNvSpPr/>
          <p:nvPr/>
        </p:nvSpPr>
        <p:spPr>
          <a:xfrm>
            <a:off x="-10175" y="-16550"/>
            <a:ext cx="448200" cy="51600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1032300" y="1311450"/>
            <a:ext cx="7599000" cy="126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3680"/>
              <a:t>Jak a proč podporuje MČ Praha 20</a:t>
            </a:r>
            <a:endParaRPr sz="368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3080"/>
              <a:t>rodinné komunitní centrum Mumraj</a:t>
            </a:r>
            <a:endParaRPr sz="3080"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1032300" y="2738250"/>
            <a:ext cx="75990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Hana Markulinec Moravcová, místostarostka Prahy 20</a:t>
            </a:r>
            <a:endParaRPr/>
          </a:p>
        </p:txBody>
      </p:sp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2300" y="3525750"/>
            <a:ext cx="1065526" cy="126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661975" y="445025"/>
            <a:ext cx="81702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Praha 20 - Horní Počernice</a:t>
            </a:r>
            <a:endParaRPr/>
          </a:p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745975" y="1449250"/>
            <a:ext cx="2386200" cy="311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300"/>
              <a:t>17.000 obyvatel</a:t>
            </a:r>
            <a:endParaRPr sz="23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300"/>
              <a:t>17 km</a:t>
            </a:r>
            <a:r>
              <a:rPr baseline="30000" lang="cs" sz="2300"/>
              <a:t>2</a:t>
            </a:r>
            <a:endParaRPr baseline="30000" sz="23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2300"/>
              <a:t>plán rozvojové lokality</a:t>
            </a:r>
            <a:endParaRPr baseline="30000" i="1" sz="2300"/>
          </a:p>
        </p:txBody>
      </p:sp>
      <p:pic>
        <p:nvPicPr>
          <p:cNvPr id="71" name="Google Shape;7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29250" y="1449250"/>
            <a:ext cx="5068831" cy="3358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67943" y="191700"/>
            <a:ext cx="732607" cy="866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661975" y="445025"/>
            <a:ext cx="81702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Přínos Mumraje pro Městskou část Praha 20</a:t>
            </a:r>
            <a:endParaRPr/>
          </a:p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703975" y="1322950"/>
            <a:ext cx="8086200" cy="360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789"/>
              <a:buNone/>
            </a:pPr>
            <a:r>
              <a:rPr lang="cs" sz="1758"/>
              <a:t>Mumraj je již 24 let nedílnou součástí péče o rodiny</a:t>
            </a:r>
            <a:endParaRPr sz="1758"/>
          </a:p>
          <a:p>
            <a:pPr indent="-340236" lvl="0" marL="457200" rtl="0" algn="l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SzPts val="1758"/>
              <a:buChar char="●"/>
            </a:pPr>
            <a:r>
              <a:rPr lang="cs" sz="1758"/>
              <a:t>rychlá efektivní spolupráce dle potřeby (pandemie, Ukrajina, podpora pro sociálně slabé rodiny)</a:t>
            </a:r>
            <a:endParaRPr sz="1758"/>
          </a:p>
          <a:p>
            <a:pPr indent="-340236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758"/>
              <a:buChar char="●"/>
            </a:pPr>
            <a:r>
              <a:rPr lang="cs" sz="1758"/>
              <a:t>péče o rodiny s malými dětmi</a:t>
            </a:r>
            <a:endParaRPr sz="1758"/>
          </a:p>
          <a:p>
            <a:pPr indent="-340236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758"/>
              <a:buChar char="●"/>
            </a:pPr>
            <a:r>
              <a:rPr lang="cs" sz="1758"/>
              <a:t>umožnění práce pro maminky s dětmi, usnadnění návratu do práce</a:t>
            </a:r>
            <a:endParaRPr sz="1758"/>
          </a:p>
          <a:p>
            <a:pPr indent="-340236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758"/>
              <a:buChar char="●"/>
            </a:pPr>
            <a:r>
              <a:rPr lang="cs" sz="1758"/>
              <a:t>začlenění nových obyvatel do komunity</a:t>
            </a:r>
            <a:endParaRPr sz="1758"/>
          </a:p>
          <a:p>
            <a:pPr indent="-340236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758"/>
              <a:buChar char="●"/>
            </a:pPr>
            <a:r>
              <a:rPr lang="cs" sz="1758"/>
              <a:t>spokojené a angažované rodiny</a:t>
            </a:r>
            <a:endParaRPr sz="1758"/>
          </a:p>
          <a:p>
            <a:pPr indent="-340236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758"/>
              <a:buChar char="●"/>
            </a:pPr>
            <a:r>
              <a:rPr lang="cs" sz="1758"/>
              <a:t>velká komunita dobrovolníků (více než 100)</a:t>
            </a:r>
            <a:endParaRPr sz="1758"/>
          </a:p>
          <a:p>
            <a:pPr indent="-340236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758"/>
              <a:buChar char="●"/>
            </a:pPr>
            <a:r>
              <a:rPr lang="cs" sz="1758"/>
              <a:t>spolupráce na počernických akcích</a:t>
            </a:r>
            <a:endParaRPr sz="1758"/>
          </a:p>
        </p:txBody>
      </p:sp>
      <p:pic>
        <p:nvPicPr>
          <p:cNvPr id="79" name="Google Shape;7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67943" y="191700"/>
            <a:ext cx="732607" cy="866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661975" y="445025"/>
            <a:ext cx="81702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</a:t>
            </a:r>
            <a:r>
              <a:rPr lang="cs"/>
              <a:t>aše podpora rodinného komunitního centra</a:t>
            </a:r>
            <a:endParaRPr/>
          </a:p>
        </p:txBody>
      </p: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745975" y="1558225"/>
            <a:ext cx="8086200" cy="301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789"/>
              <a:buNone/>
            </a:pPr>
            <a:r>
              <a:rPr lang="cs" sz="1958"/>
              <a:t>Počítáme s Mumrajem</a:t>
            </a:r>
            <a:endParaRPr sz="1958"/>
          </a:p>
          <a:p>
            <a:pPr indent="0" lvl="0" marL="0" rtl="0" algn="l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SzPts val="789"/>
              <a:buNone/>
            </a:pPr>
            <a:r>
              <a:t/>
            </a:r>
            <a:endParaRPr sz="558"/>
          </a:p>
          <a:p>
            <a:pPr indent="0" lvl="0" marL="0" rtl="0" algn="l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SzPts val="789"/>
              <a:buNone/>
            </a:pPr>
            <a:r>
              <a:rPr lang="cs" sz="1958"/>
              <a:t>Podpora ve výši min. 10%</a:t>
            </a:r>
            <a:endParaRPr sz="1958"/>
          </a:p>
          <a:p>
            <a:pPr indent="-352936" lvl="0" marL="457200" rtl="0" algn="l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SzPts val="1958"/>
              <a:buChar char="●"/>
            </a:pPr>
            <a:r>
              <a:rPr lang="cs" sz="1958"/>
              <a:t>nájem</a:t>
            </a:r>
            <a:endParaRPr sz="1958"/>
          </a:p>
          <a:p>
            <a:pPr indent="-352936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958"/>
              <a:buChar char="●"/>
            </a:pPr>
            <a:r>
              <a:rPr lang="cs" sz="1958"/>
              <a:t>energie</a:t>
            </a:r>
            <a:endParaRPr sz="1958"/>
          </a:p>
          <a:p>
            <a:pPr indent="-352936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958"/>
              <a:buChar char="●"/>
            </a:pPr>
            <a:r>
              <a:rPr lang="cs" sz="1958"/>
              <a:t>dotace na činnost</a:t>
            </a:r>
            <a:endParaRPr sz="1958"/>
          </a:p>
          <a:p>
            <a:pPr indent="0" lvl="0" marL="0" rtl="0" algn="l">
              <a:lnSpc>
                <a:spcPct val="140000"/>
              </a:lnSpc>
              <a:spcBef>
                <a:spcPts val="1200"/>
              </a:spcBef>
              <a:spcAft>
                <a:spcPts val="1200"/>
              </a:spcAft>
              <a:buSzPts val="789"/>
              <a:buNone/>
            </a:pPr>
            <a:r>
              <a:t/>
            </a:r>
            <a:endParaRPr sz="1958"/>
          </a:p>
        </p:txBody>
      </p:sp>
      <p:pic>
        <p:nvPicPr>
          <p:cNvPr id="86" name="Google Shape;8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39775" y="1261300"/>
            <a:ext cx="4433550" cy="364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67943" y="191700"/>
            <a:ext cx="732607" cy="866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>
            <p:ph type="title"/>
          </p:nvPr>
        </p:nvSpPr>
        <p:spPr>
          <a:xfrm>
            <a:off x="661975" y="445025"/>
            <a:ext cx="81702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Plán navýšení kapacity pro komunitní centrum</a:t>
            </a:r>
            <a:endParaRPr/>
          </a:p>
        </p:txBody>
      </p:sp>
      <p:pic>
        <p:nvPicPr>
          <p:cNvPr id="93" name="Google Shape;9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67943" y="191700"/>
            <a:ext cx="732607" cy="86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66863" y="1519325"/>
            <a:ext cx="4142826" cy="30097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>
            <p:ph type="title"/>
          </p:nvPr>
        </p:nvSpPr>
        <p:spPr>
          <a:xfrm>
            <a:off x="661975" y="445025"/>
            <a:ext cx="81702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Spolupráce</a:t>
            </a:r>
            <a:endParaRPr/>
          </a:p>
        </p:txBody>
      </p:sp>
      <p:sp>
        <p:nvSpPr>
          <p:cNvPr id="100" name="Google Shape;100;p18"/>
          <p:cNvSpPr txBox="1"/>
          <p:nvPr>
            <p:ph idx="1" type="body"/>
          </p:nvPr>
        </p:nvSpPr>
        <p:spPr>
          <a:xfrm>
            <a:off x="745975" y="1558225"/>
            <a:ext cx="3825900" cy="301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789"/>
              <a:buNone/>
            </a:pPr>
            <a:r>
              <a:rPr lang="cs" sz="1958"/>
              <a:t>Investice na výstavbu nového komunitního centra</a:t>
            </a:r>
            <a:endParaRPr sz="1958"/>
          </a:p>
          <a:p>
            <a:pPr indent="-352936" lvl="0" marL="457200" rtl="0" algn="l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SzPts val="1958"/>
              <a:buChar char="●"/>
            </a:pPr>
            <a:r>
              <a:rPr lang="cs" sz="1958"/>
              <a:t>vícezdrojové financování</a:t>
            </a:r>
            <a:endParaRPr sz="1958"/>
          </a:p>
          <a:p>
            <a:pPr indent="-352936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958"/>
              <a:buChar char="●"/>
            </a:pPr>
            <a:r>
              <a:rPr lang="cs" sz="1958"/>
              <a:t>spoluúčast MČ</a:t>
            </a:r>
            <a:endParaRPr sz="1958"/>
          </a:p>
          <a:p>
            <a:pPr indent="-352936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958"/>
              <a:buChar char="●"/>
            </a:pPr>
            <a:r>
              <a:rPr lang="cs" sz="1958"/>
              <a:t>spolupráce s </a:t>
            </a:r>
            <a:r>
              <a:rPr b="1" lang="cs" sz="1958"/>
              <a:t>Magistrátem hlavního města Prahy</a:t>
            </a:r>
            <a:endParaRPr b="1" sz="1958"/>
          </a:p>
          <a:p>
            <a:pPr indent="0" lvl="0" marL="0" rtl="0" algn="l">
              <a:lnSpc>
                <a:spcPct val="140000"/>
              </a:lnSpc>
              <a:spcBef>
                <a:spcPts val="1200"/>
              </a:spcBef>
              <a:spcAft>
                <a:spcPts val="1200"/>
              </a:spcAft>
              <a:buSzPts val="789"/>
              <a:buNone/>
            </a:pPr>
            <a:r>
              <a:t/>
            </a:r>
            <a:endParaRPr sz="1958"/>
          </a:p>
        </p:txBody>
      </p:sp>
      <p:pic>
        <p:nvPicPr>
          <p:cNvPr id="101" name="Google Shape;10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67943" y="191700"/>
            <a:ext cx="732607" cy="86652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8"/>
          <p:cNvSpPr txBox="1"/>
          <p:nvPr>
            <p:ph idx="1" type="body"/>
          </p:nvPr>
        </p:nvSpPr>
        <p:spPr>
          <a:xfrm>
            <a:off x="4941600" y="1558225"/>
            <a:ext cx="3825900" cy="301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789"/>
              <a:buNone/>
            </a:pPr>
            <a:r>
              <a:rPr lang="cs" sz="1958"/>
              <a:t>Provoz</a:t>
            </a:r>
            <a:endParaRPr sz="1958"/>
          </a:p>
          <a:p>
            <a:pPr indent="-352936" lvl="0" marL="457200" rtl="0" algn="l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SzPts val="1958"/>
              <a:buChar char="●"/>
            </a:pPr>
            <a:r>
              <a:rPr lang="cs" sz="1958"/>
              <a:t>vícezdrojové financování</a:t>
            </a:r>
            <a:endParaRPr sz="1958"/>
          </a:p>
          <a:p>
            <a:pPr indent="-352936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958"/>
              <a:buChar char="●"/>
            </a:pPr>
            <a:r>
              <a:rPr lang="cs" sz="1958"/>
              <a:t>pokračující podpora i od </a:t>
            </a:r>
            <a:r>
              <a:rPr b="1" lang="cs" sz="1958"/>
              <a:t>MPSV (18%)</a:t>
            </a:r>
            <a:r>
              <a:rPr lang="cs" sz="1958"/>
              <a:t> a </a:t>
            </a:r>
            <a:r>
              <a:rPr b="1" lang="cs" sz="1958"/>
              <a:t>Magistrátu hlavního města Prahy (6%)</a:t>
            </a:r>
            <a:endParaRPr b="1" sz="1958"/>
          </a:p>
          <a:p>
            <a:pPr indent="0" lvl="0" marL="0" rtl="0" algn="l">
              <a:lnSpc>
                <a:spcPct val="140000"/>
              </a:lnSpc>
              <a:spcBef>
                <a:spcPts val="1200"/>
              </a:spcBef>
              <a:spcAft>
                <a:spcPts val="1200"/>
              </a:spcAft>
              <a:buSzPts val="789"/>
              <a:buNone/>
            </a:pPr>
            <a:r>
              <a:t/>
            </a:r>
            <a:endParaRPr sz="1958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/>
          <p:nvPr>
            <p:ph type="ctrTitle"/>
          </p:nvPr>
        </p:nvSpPr>
        <p:spPr>
          <a:xfrm>
            <a:off x="1032300" y="1311450"/>
            <a:ext cx="7599000" cy="126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3680"/>
              <a:t>Děkuji za pozornost</a:t>
            </a:r>
            <a:endParaRPr sz="3080"/>
          </a:p>
        </p:txBody>
      </p:sp>
      <p:pic>
        <p:nvPicPr>
          <p:cNvPr id="108" name="Google Shape;10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1825" y="2876200"/>
            <a:ext cx="1065526" cy="126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