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8" r:id="rId2"/>
    <p:sldId id="379" r:id="rId3"/>
    <p:sldId id="387" r:id="rId4"/>
    <p:sldId id="383" r:id="rId5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Čampulková Jitka Mgr. (MPSV)" initials="ČJM(" lastIdx="13" clrIdx="0">
    <p:extLst>
      <p:ext uri="{19B8F6BF-5375-455C-9EA6-DF929625EA0E}">
        <p15:presenceInfo xmlns:p15="http://schemas.microsoft.com/office/powerpoint/2012/main" userId="S::jitka.campulkova@mpsv.cz::8e214136-541e-4bd6-9207-5c0ae70b26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5" autoAdjust="0"/>
    <p:restoredTop sz="94250" autoAdjust="0"/>
  </p:normalViewPr>
  <p:slideViewPr>
    <p:cSldViewPr>
      <p:cViewPr varScale="1">
        <p:scale>
          <a:sx n="62" d="100"/>
          <a:sy n="62" d="100"/>
        </p:scale>
        <p:origin x="142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86ACD9D3-E190-4E86-8BD4-782E6874D28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553" cy="496332"/>
          </a:xfrm>
          <a:prstGeom prst="rect">
            <a:avLst/>
          </a:prstGeom>
        </p:spPr>
        <p:txBody>
          <a:bodyPr vert="horz" lIns="91614" tIns="45807" rIns="91614" bIns="45807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FE2B677-4DD5-497C-8FB6-50DB72CD8A6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533" y="1"/>
            <a:ext cx="2945553" cy="496332"/>
          </a:xfrm>
          <a:prstGeom prst="rect">
            <a:avLst/>
          </a:prstGeom>
        </p:spPr>
        <p:txBody>
          <a:bodyPr vert="horz" lIns="91614" tIns="45807" rIns="91614" bIns="45807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3C689D3-1F14-40A6-966F-6F28BB778D69}" type="datetimeFigureOut">
              <a:rPr lang="cs-CZ"/>
              <a:pPr>
                <a:defRPr/>
              </a:pPr>
              <a:t>13.05.2024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5E794E7-14F8-4A59-BC34-613D84F7072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717"/>
            <a:ext cx="2945553" cy="496332"/>
          </a:xfrm>
          <a:prstGeom prst="rect">
            <a:avLst/>
          </a:prstGeom>
        </p:spPr>
        <p:txBody>
          <a:bodyPr vert="horz" lIns="91614" tIns="45807" rIns="91614" bIns="45807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7DF3390-7A02-4504-B014-F0E969EF8F6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533" y="9428717"/>
            <a:ext cx="2945553" cy="496332"/>
          </a:xfrm>
          <a:prstGeom prst="rect">
            <a:avLst/>
          </a:prstGeom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B88CAD4-3F1B-46ED-B03C-F9CB519BD5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125E11-425B-4C05-A096-E9F535CC69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553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605" tIns="45802" rIns="91605" bIns="4580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9832DC1-FF0A-4119-BEC9-179774EA21C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0533" y="1"/>
            <a:ext cx="2945553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605" tIns="45802" rIns="91605" bIns="4580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9B41490-886A-46DE-B5FE-94015C3AC69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F29871C-AF7B-460A-A406-3D070CC7AE8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32" y="4715154"/>
            <a:ext cx="5439412" cy="44669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605" tIns="45802" rIns="91605" bIns="458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1971D85-9278-4701-AF40-C99148B5AA6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717"/>
            <a:ext cx="2945553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605" tIns="45802" rIns="91605" bIns="4580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66C3FCD1-36E5-4367-8C36-9CACF4A8D7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533" y="9428717"/>
            <a:ext cx="2945553" cy="496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605" tIns="45802" rIns="91605" bIns="4580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70C59A1-214E-4CF3-91BF-289D448340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0126A3B-4F99-485B-A799-DA24F0A6F1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4362" indent="-2862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5172" indent="-22903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3240" indent="-22903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1309" indent="-22903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9378" indent="-2290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7446" indent="-2290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5515" indent="-2290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93584" indent="-2290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B43C62C-1689-4745-B3C7-5AF6A75B45AA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7AE328E-2091-420C-8CC0-F0E09ED544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377E614-44A6-44FD-A9C3-F75B4B5720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6A94766A-ACC9-4060-BF5D-AB2BC10A4F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4362" indent="-2862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5172" indent="-22903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3240" indent="-22903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1309" indent="-22903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9378" indent="-2290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7446" indent="-2290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5515" indent="-2290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93584" indent="-2290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DFDD51-58CE-423B-BFE8-4A0EBB03B580}" type="slidenum">
              <a:rPr lang="cs-CZ" altLang="cs-CZ" smtClean="0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341B42B-BB39-4A8A-931C-D924F8551E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C9C0B9B-690B-4268-8A72-12E70173CF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497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6A94766A-ACC9-4060-BF5D-AB2BC10A4F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4362" indent="-2862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5172" indent="-22903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3240" indent="-22903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1309" indent="-22903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9378" indent="-2290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7446" indent="-2290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5515" indent="-2290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93584" indent="-2290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DFDD51-58CE-423B-BFE8-4A0EBB03B580}" type="slidenum">
              <a:rPr lang="cs-CZ" altLang="cs-CZ" smtClean="0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341B42B-BB39-4A8A-931C-D924F8551E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C9C0B9B-690B-4268-8A72-12E70173CF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664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6A94766A-ACC9-4060-BF5D-AB2BC10A4F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4362" indent="-2862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5172" indent="-22903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3240" indent="-22903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1309" indent="-22903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9378" indent="-2290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7446" indent="-2290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5515" indent="-2290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93584" indent="-2290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DFDD51-58CE-423B-BFE8-4A0EBB03B580}" type="slidenum">
              <a:rPr lang="cs-CZ" altLang="cs-CZ" smtClean="0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341B42B-BB39-4A8A-931C-D924F8551E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C9C0B9B-690B-4268-8A72-12E70173CF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188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5BF156-6992-48AD-AB85-DDE40B2466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4C3B6C-0F1D-43C5-A62E-060F335946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36BF06-33A4-423E-8B4E-31EE1EC1A4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046C8-378D-4CA0-B0CC-57EA024482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3911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C15FB6-5857-4C53-A3BD-CA70B89B7B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189700-F6F5-4CE1-8F5A-8706F17771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A9D97C-46B4-487B-AAD9-B7D0855C49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FF8B9-F49D-4E6C-94BC-405D11A95FD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084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B6622F-1AC0-4DA9-8725-C1EB15BBB2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A080EE-0DB8-4F38-BD26-B2404BA9FE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AB5DFF-DD90-4486-81CF-AAA4056A7C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06F9E-DFA4-4D3D-8B09-D6381922AB9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9748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BB6F4D-E14D-44B6-8A4D-9B51CD82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20B2B5-5530-42AE-B744-701511EE3F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844F65-1D29-4FB1-B344-75261464C3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0447F-7034-4B56-95D9-E00E8E996C2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608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7AD3BD-A3EF-4323-96BE-E0516C3CBC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25FD60-7FE1-409C-B65B-EFC963F9F2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CE73A8-69C1-4C3D-88C0-67E57D709C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FB5A3-0278-41DA-BE30-F20C00DC71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8094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7BD6FB-5844-461D-BEBC-4009030FD2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E77E28-B859-4AE3-BE39-E03752BFDE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5DAB56-2E8C-4B72-8EBF-B12B8BA543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E85B6-2E2E-4257-A00F-92F0288FE8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631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2B2FB61-2D50-49A9-B668-07A5875C80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67F4D9C-48F5-4B36-8FD9-04E6EBC489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D552014-C170-4FF6-B066-B453EA500A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92179-6835-438D-A041-5C92C38F463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8358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D583CC-6B03-4386-AC2E-D14044D747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3436F59-F070-4EAC-8BDC-5896B41402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375D465-312E-4C65-B793-28F89A0DB5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0BA19-62AC-4D8E-8DE1-89AE45E3DB1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2153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918B879-6A9C-4018-99DC-37DA7A96CD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FDCB1C1-4AB6-4DF0-980B-DF33ADF26F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82A66CA-91F7-4D02-BC31-AC9A5AFA3E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EBCC3-355D-4888-8AD4-9EE339F71A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921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9BF3A3-A1B2-4123-97B7-81411C29C5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5292AC-3EAC-41D4-B2E7-589F265E22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3B0228-FBBB-4A04-9380-FD484387A4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432CE-4163-4E9E-9EB6-AC57D3598E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0605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34313F-623B-401A-9E6C-D6BD72E15B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9CC3E-77D5-4923-8B33-B67F138277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804EE9-ADDB-45EA-9518-A85A0FDB80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DDF00-63A8-49B1-B4A6-B22782503A6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717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37734D2-DA61-43AC-B1E6-30CAE7BF7E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E9102B6-229D-41E3-8F65-12237842C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B5648B5-5800-40FD-8260-1E679D016C9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1983C46-17B1-4581-A563-71A7C2AF11A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4F64EBD-5695-40CE-A88F-C09407410BD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76326C8-7CDF-4C03-AED2-0873E01A2A7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uvodstr">
            <a:extLst>
              <a:ext uri="{FF2B5EF4-FFF2-40B4-BE49-F238E27FC236}">
                <a16:creationId xmlns:a16="http://schemas.microsoft.com/office/drawing/2014/main" id="{DBD757D1-9BDF-47F7-A3C2-B7F4CF46C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0" y="-55563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8">
            <a:extLst>
              <a:ext uri="{FF2B5EF4-FFF2-40B4-BE49-F238E27FC236}">
                <a16:creationId xmlns:a16="http://schemas.microsoft.com/office/drawing/2014/main" id="{177A3A5E-E0A1-435A-8F81-4E2D4AE07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187950"/>
            <a:ext cx="624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dirty="0">
                <a:solidFill>
                  <a:srgbClr val="000099"/>
                </a:solidFill>
                <a:ea typeface="ＭＳ Ｐゴシック" panose="020B0600070205080204" pitchFamily="34" charset="-128"/>
              </a:rPr>
              <a:t>Ministerstvo práce a sociálních v</a:t>
            </a:r>
            <a:r>
              <a:rPr lang="cs-CZ" altLang="cs-CZ" sz="2400" b="1" dirty="0">
                <a:solidFill>
                  <a:srgbClr val="000099"/>
                </a:solidFill>
              </a:rPr>
              <a:t>ě</a:t>
            </a:r>
            <a:r>
              <a:rPr lang="cs-CZ" altLang="cs-CZ" sz="2400" b="1" dirty="0">
                <a:solidFill>
                  <a:srgbClr val="000099"/>
                </a:solidFill>
                <a:ea typeface="ＭＳ Ｐゴシック" panose="020B0600070205080204" pitchFamily="34" charset="-128"/>
              </a:rPr>
              <a:t>cí</a:t>
            </a:r>
          </a:p>
        </p:txBody>
      </p:sp>
      <p:sp>
        <p:nvSpPr>
          <p:cNvPr id="4101" name="Obdélník 1">
            <a:extLst>
              <a:ext uri="{FF2B5EF4-FFF2-40B4-BE49-F238E27FC236}">
                <a16:creationId xmlns:a16="http://schemas.microsoft.com/office/drawing/2014/main" id="{FC62426D-D492-4B60-9E2B-161C762BE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916113"/>
            <a:ext cx="595002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sz="2400" b="1" dirty="0">
                <a:solidFill>
                  <a:schemeClr val="accent2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Cesta ke stabilizaci – rodinná centra jako pevný bod systému prevence v oblasti rodinné politiky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000" dirty="0">
                <a:solidFill>
                  <a:schemeClr val="accent2"/>
                </a:solidFill>
                <a:cs typeface="Arial" panose="020B0604020202020204" pitchFamily="34" charset="0"/>
              </a:rPr>
              <a:t>15. 5. 2024, PSP ČR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3600" b="1" dirty="0">
              <a:solidFill>
                <a:schemeClr val="accent2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cs-CZ" altLang="cs-CZ" sz="1600" b="1" dirty="0">
                <a:solidFill>
                  <a:schemeClr val="accent2"/>
                </a:solidFill>
                <a:cs typeface="Arial" panose="020B0604020202020204" pitchFamily="34" charset="0"/>
              </a:rPr>
            </a:br>
            <a:endParaRPr lang="cs-CZ" altLang="cs-CZ" sz="3600" dirty="0">
              <a:solidFill>
                <a:schemeClr val="accent2"/>
              </a:solidFill>
            </a:endParaRPr>
          </a:p>
        </p:txBody>
      </p:sp>
      <p:sp>
        <p:nvSpPr>
          <p:cNvPr id="4102" name="Zástupný symbol pro číslo snímku 1">
            <a:extLst>
              <a:ext uri="{FF2B5EF4-FFF2-40B4-BE49-F238E27FC236}">
                <a16:creationId xmlns:a16="http://schemas.microsoft.com/office/drawing/2014/main" id="{4F041D3C-737F-44EB-91FE-D2A869E62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1625343-0535-4C30-BB5B-80D9621E54A3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cs-CZ" altLang="cs-CZ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Zástupný symbol pro číslo snímku 1">
            <a:extLst>
              <a:ext uri="{FF2B5EF4-FFF2-40B4-BE49-F238E27FC236}">
                <a16:creationId xmlns:a16="http://schemas.microsoft.com/office/drawing/2014/main" id="{97A7C9E8-E422-432A-8B59-7B41634EE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B868148-9318-40F8-922D-B336D3C17613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FC2B4764-7B42-4644-912A-C6C51B6DF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73150" y="404664"/>
            <a:ext cx="7848600" cy="936625"/>
          </a:xfrm>
        </p:spPr>
        <p:txBody>
          <a:bodyPr/>
          <a:lstStyle/>
          <a:p>
            <a:pPr>
              <a:spcBef>
                <a:spcPts val="1500"/>
              </a:spcBef>
              <a:spcAft>
                <a:spcPts val="300"/>
              </a:spcAft>
            </a:pPr>
            <a:r>
              <a:rPr lang="cs-CZ" sz="3200" b="1" dirty="0">
                <a:solidFill>
                  <a:schemeClr val="accent2"/>
                </a:solidFill>
              </a:rPr>
              <a:t>Rodinná politika jako priorita vlády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A81F9CE-BEA2-4BEA-B670-3400998A01D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73150" y="1466850"/>
            <a:ext cx="7848600" cy="522922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Začátkem 2023 zavedení </a:t>
            </a:r>
            <a:r>
              <a:rPr lang="cs-CZ" sz="18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posuzování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dopadů na rodiny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u návrhů předkládaných vládě – FIA (</a:t>
            </a:r>
            <a:r>
              <a:rPr lang="cs-CZ" sz="1800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Family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Impact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Assesment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Hlavní strategický dokument: </a:t>
            </a:r>
            <a:r>
              <a:rPr lang="cs-CZ" sz="1800" b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Strategie rodinné politiky 2024–2030</a:t>
            </a:r>
            <a:r>
              <a:rPr lang="cs-CZ" sz="1800" b="1" kern="1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schválená 11. října 2023. </a:t>
            </a:r>
            <a:endParaRPr lang="cs-CZ" sz="18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Vizí je rodinná politika, která vytváří příznivé společenské prostředí a stabilní podmínky, které respektují </a:t>
            </a:r>
            <a:r>
              <a:rPr lang="cs-CZ" sz="1800" b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svobodu volby, podporují rodiny v jejich funkcích a poskytují rodinám prostor i možnosti k naplňování jejich individuálních potřeb a aspirací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Strategie nově zdůrazňuje pohled zaměřený na </a:t>
            </a:r>
            <a:r>
              <a:rPr lang="cs-CZ" sz="1800" b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potřeby rodin v jednotlivých životních fázích a specifických situacích 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 na rodiny jako na nenahraditelný zdroj společenské prosperity. 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Velký význam je věnován</a:t>
            </a:r>
            <a:r>
              <a:rPr lang="cs-CZ" sz="1800" b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ocenění a stabilitě rodiny, primární prevenci předcházení negativních jevů 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 podpoře manželství jako nástroje právní, sociální a ekonomické ochrany rodiny. Důraz je kladen také na dosažení </a:t>
            </a:r>
            <a:r>
              <a:rPr lang="cs-CZ" sz="1800" b="1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demografické stability</a:t>
            </a: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cs-CZ" sz="18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300"/>
              </a:spcAft>
              <a:buNone/>
            </a:pP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300"/>
              </a:spcAft>
              <a:buNone/>
            </a:pP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en-US" sz="1800" dirty="0"/>
          </a:p>
        </p:txBody>
      </p:sp>
      <p:pic>
        <p:nvPicPr>
          <p:cNvPr id="6148" name="Picture 4" descr="pruh">
            <a:extLst>
              <a:ext uri="{FF2B5EF4-FFF2-40B4-BE49-F238E27FC236}">
                <a16:creationId xmlns:a16="http://schemas.microsoft.com/office/drawing/2014/main" id="{EE238FDE-2466-423E-9702-706291D854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659A4E07-BC98-4CDC-B1D6-5EDAFB6AB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7975" y="35090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2795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Zástupný symbol pro číslo snímku 1">
            <a:extLst>
              <a:ext uri="{FF2B5EF4-FFF2-40B4-BE49-F238E27FC236}">
                <a16:creationId xmlns:a16="http://schemas.microsoft.com/office/drawing/2014/main" id="{97A7C9E8-E422-432A-8B59-7B41634EE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B868148-9318-40F8-922D-B336D3C17613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FC2B4764-7B42-4644-912A-C6C51B6DF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73150" y="404664"/>
            <a:ext cx="7848600" cy="936625"/>
          </a:xfrm>
        </p:spPr>
        <p:txBody>
          <a:bodyPr/>
          <a:lstStyle/>
          <a:p>
            <a:pPr>
              <a:spcBef>
                <a:spcPts val="1500"/>
              </a:spcBef>
              <a:spcAft>
                <a:spcPts val="300"/>
              </a:spcAft>
            </a:pPr>
            <a:r>
              <a:rPr lang="cs-CZ" sz="3200" b="1" dirty="0">
                <a:solidFill>
                  <a:schemeClr val="accent2"/>
                </a:solidFill>
              </a:rPr>
              <a:t>Mateřská, rodinná a komunitní centra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A81F9CE-BEA2-4BEA-B670-3400998A01D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73150" y="1466850"/>
            <a:ext cx="7848600" cy="522922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2000" b="1" dirty="0">
                <a:effectLst/>
                <a:latin typeface="+mj-lt"/>
                <a:ea typeface="Calibri" panose="020F0502020204030204" pitchFamily="34" charset="0"/>
              </a:rPr>
              <a:t>Budování prorodinného prostředí na úrovni komunit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, důležité zkušenosti a vybudovaná pověst v místě působení, často vznikají zdola.</a:t>
            </a:r>
          </a:p>
          <a:p>
            <a:pPr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latin typeface="+mj-lt"/>
                <a:ea typeface="Calibri" panose="020F0502020204030204" pitchFamily="34" charset="0"/>
              </a:rPr>
              <a:t>P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odstatné využít jejich zkušenosti – centra, která fungují déle (15 a více let) realizují více odborných aktivit → </a:t>
            </a:r>
            <a:r>
              <a:rPr lang="cs-CZ" sz="2000" b="1" dirty="0">
                <a:effectLst/>
                <a:latin typeface="+mj-lt"/>
                <a:ea typeface="Calibri" panose="020F0502020204030204" pitchFamily="34" charset="0"/>
              </a:rPr>
              <a:t>primární prevence v oblasti podpory rodin</a:t>
            </a:r>
          </a:p>
          <a:p>
            <a:pPr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2000" b="1" dirty="0">
                <a:latin typeface="+mj-lt"/>
                <a:ea typeface="Calibri" panose="020F0502020204030204" pitchFamily="34" charset="0"/>
              </a:rPr>
              <a:t>Střešní organizace </a:t>
            </a:r>
            <a:r>
              <a:rPr lang="cs-CZ" sz="2000" dirty="0">
                <a:latin typeface="+mj-lt"/>
                <a:ea typeface="Calibri" panose="020F0502020204030204" pitchFamily="34" charset="0"/>
              </a:rPr>
              <a:t>– významný partner pro MPSV</a:t>
            </a:r>
          </a:p>
          <a:p>
            <a:pPr lvl="1"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latin typeface="+mj-lt"/>
                <a:ea typeface="Calibri" panose="020F0502020204030204" pitchFamily="34" charset="0"/>
              </a:rPr>
              <a:t>Spolupráce při přípravě legislativy, realizaci opatření v oblasti RP, důležité zkušenosti z terénu</a:t>
            </a:r>
          </a:p>
          <a:p>
            <a:pPr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cs-CZ" sz="2000" dirty="0"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latin typeface="+mj-lt"/>
                <a:ea typeface="Calibri" panose="020F0502020204030204" pitchFamily="34" charset="0"/>
              </a:rPr>
              <a:t>Podpora skrze NDT Rodina – 180 mil. Kč</a:t>
            </a:r>
          </a:p>
          <a:p>
            <a:pPr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cs-CZ" sz="2000" dirty="0"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cs-CZ" sz="1800" dirty="0">
              <a:latin typeface="+mj-lt"/>
              <a:ea typeface="Calibri" panose="020F0502020204030204" pitchFamily="34" charset="0"/>
            </a:endParaRPr>
          </a:p>
          <a:p>
            <a:pPr lvl="1"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cs-CZ" sz="1400" dirty="0">
              <a:latin typeface="+mj-lt"/>
              <a:ea typeface="Calibri" panose="020F0502020204030204" pitchFamily="34" charset="0"/>
            </a:endParaRPr>
          </a:p>
          <a:p>
            <a:pPr lvl="1"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cs-CZ" sz="14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cs-CZ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300"/>
              </a:spcAft>
              <a:buNone/>
            </a:pPr>
            <a:endParaRPr lang="cs-C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en-US" sz="1800" dirty="0"/>
          </a:p>
        </p:txBody>
      </p:sp>
      <p:pic>
        <p:nvPicPr>
          <p:cNvPr id="6148" name="Picture 4" descr="pruh">
            <a:extLst>
              <a:ext uri="{FF2B5EF4-FFF2-40B4-BE49-F238E27FC236}">
                <a16:creationId xmlns:a16="http://schemas.microsoft.com/office/drawing/2014/main" id="{EE238FDE-2466-423E-9702-706291D854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659A4E07-BC98-4CDC-B1D6-5EDAFB6AB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7975" y="35090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189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Zástupný symbol pro číslo snímku 1">
            <a:extLst>
              <a:ext uri="{FF2B5EF4-FFF2-40B4-BE49-F238E27FC236}">
                <a16:creationId xmlns:a16="http://schemas.microsoft.com/office/drawing/2014/main" id="{97A7C9E8-E422-432A-8B59-7B41634EE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B868148-9318-40F8-922D-B336D3C17613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400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FC2B4764-7B42-4644-912A-C6C51B6DF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73150" y="404664"/>
            <a:ext cx="7848600" cy="936625"/>
          </a:xfrm>
        </p:spPr>
        <p:txBody>
          <a:bodyPr/>
          <a:lstStyle/>
          <a:p>
            <a:pPr>
              <a:spcBef>
                <a:spcPts val="1500"/>
              </a:spcBef>
              <a:spcAft>
                <a:spcPts val="300"/>
              </a:spcAft>
            </a:pPr>
            <a:r>
              <a:rPr lang="cs-CZ" sz="3200" b="1" dirty="0">
                <a:solidFill>
                  <a:schemeClr val="accent2"/>
                </a:solidFill>
              </a:rPr>
              <a:t>Primární prevence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A81F9CE-BEA2-4BEA-B670-3400998A01D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73150" y="1466850"/>
            <a:ext cx="7848600" cy="5229225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defRPr/>
            </a:pPr>
            <a:r>
              <a:rPr lang="cs-CZ" sz="1800" kern="1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 rámci Strategie RP mají být podporovány aktivity komunitního setkávání a participace rodin, aktivity k prevenci sociální izolace rodin pečujících a seniorů, podpora vyššího zapojení mužů do péče, odbourávání genderových stereotypů a podpora osvěty v daných tématech.</a:t>
            </a:r>
            <a:endParaRPr lang="cs-CZ" sz="1800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defRPr/>
            </a:pPr>
            <a:r>
              <a:rPr lang="cs-CZ" sz="1800" b="1" dirty="0">
                <a:effectLst/>
                <a:latin typeface="+mj-lt"/>
                <a:ea typeface="Calibri" panose="020F0502020204030204" pitchFamily="34" charset="0"/>
              </a:rPr>
              <a:t>Pracovní skupina k primární prevenci na podporu rodin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 (MPSV)</a:t>
            </a:r>
          </a:p>
          <a:p>
            <a:pPr lvl="1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defRPr/>
            </a:pPr>
            <a:r>
              <a:rPr lang="cs-CZ" sz="18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Aktuální nastavení systému a podpory organizací zajišťujících aktivity primární prevence v oblasti podpory rodin → NDT Rodina na další roky</a:t>
            </a:r>
          </a:p>
          <a:p>
            <a:pPr lvl="1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defRPr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Otázka víceletého financování</a:t>
            </a:r>
            <a:endParaRPr lang="cs-CZ" sz="1800" b="1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defRPr/>
            </a:pPr>
            <a:r>
              <a:rPr lang="cs-CZ" sz="1800" dirty="0">
                <a:latin typeface="+mj-lt"/>
                <a:cs typeface="+mn-cs"/>
              </a:rPr>
              <a:t>V přípravě zákon na podporu rodin a ochranu dětí</a:t>
            </a:r>
          </a:p>
          <a:p>
            <a:pPr marL="742950" lvl="2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defRPr/>
            </a:pPr>
            <a:r>
              <a:rPr lang="cs-CZ" sz="1800" dirty="0">
                <a:latin typeface="+mj-lt"/>
                <a:cs typeface="+mn-cs"/>
              </a:rPr>
              <a:t>Dlouhodobý výhled řešení</a:t>
            </a:r>
          </a:p>
          <a:p>
            <a:pPr marL="342900" lvl="1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defRPr/>
            </a:pPr>
            <a:endParaRPr lang="cs-CZ" sz="1800" b="1" dirty="0">
              <a:latin typeface="+mj-lt"/>
              <a:cs typeface="+mn-cs"/>
            </a:endParaRPr>
          </a:p>
          <a:p>
            <a:pPr marL="342900" lvl="1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defRPr/>
            </a:pPr>
            <a:endParaRPr lang="cs-CZ" sz="1800" b="1" dirty="0">
              <a:latin typeface="+mj-lt"/>
              <a:cs typeface="+mn-cs"/>
            </a:endParaRPr>
          </a:p>
          <a:p>
            <a:pPr marL="457200" lvl="1" indent="0" algn="just">
              <a:lnSpc>
                <a:spcPct val="107000"/>
              </a:lnSpc>
              <a:spcAft>
                <a:spcPts val="600"/>
              </a:spcAft>
              <a:buNone/>
              <a:defRPr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 algn="just">
              <a:lnSpc>
                <a:spcPct val="107000"/>
              </a:lnSpc>
              <a:spcAft>
                <a:spcPts val="600"/>
              </a:spcAft>
              <a:buNone/>
              <a:defRPr/>
            </a:pPr>
            <a:endParaRPr lang="cs-CZ" sz="14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  <a:defRPr/>
            </a:pPr>
            <a:endParaRPr lang="cs-CZ" sz="1800" dirty="0">
              <a:latin typeface="+mj-lt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en-US" sz="1800" dirty="0"/>
          </a:p>
        </p:txBody>
      </p:sp>
      <p:pic>
        <p:nvPicPr>
          <p:cNvPr id="6148" name="Picture 4" descr="pruh">
            <a:extLst>
              <a:ext uri="{FF2B5EF4-FFF2-40B4-BE49-F238E27FC236}">
                <a16:creationId xmlns:a16="http://schemas.microsoft.com/office/drawing/2014/main" id="{EE238FDE-2466-423E-9702-706291D854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659A4E07-BC98-4CDC-B1D6-5EDAFB6AB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7975" y="35090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891520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ýchozí návrh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7514</TotalTime>
  <Words>349</Words>
  <Application>Microsoft Office PowerPoint</Application>
  <PresentationFormat>Předvádění na obrazovce (4:3)</PresentationFormat>
  <Paragraphs>48</Paragraphs>
  <Slides>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Symbol</vt:lpstr>
      <vt:lpstr>Výchozí návrh</vt:lpstr>
      <vt:lpstr>Prezentace aplikace PowerPoint</vt:lpstr>
      <vt:lpstr>Rodinná politika jako priorita vlády</vt:lpstr>
      <vt:lpstr>Mateřská, rodinná a komunitní centra</vt:lpstr>
      <vt:lpstr>Primární prevence</vt:lpstr>
    </vt:vector>
  </TitlesOfParts>
  <Company>MPSV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CernyZ</dc:creator>
  <cp:lastModifiedBy>K2</cp:lastModifiedBy>
  <cp:revision>476</cp:revision>
  <cp:lastPrinted>2021-10-20T06:22:30Z</cp:lastPrinted>
  <dcterms:created xsi:type="dcterms:W3CDTF">2010-09-08T15:01:08Z</dcterms:created>
  <dcterms:modified xsi:type="dcterms:W3CDTF">2024-05-13T17:41:59Z</dcterms:modified>
</cp:coreProperties>
</file>