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Play"/>
      <p:regular r:id="rId12"/>
      <p:bold r:id="rId13"/>
    </p:embeddedFont>
    <p:embeddedFont>
      <p:font typeface="Libre Franklin"/>
      <p:regular r:id="rId14"/>
      <p:bold r:id="rId15"/>
      <p:italic r:id="rId16"/>
      <p:boldItalic r:id="rId17"/>
    </p:embeddedFont>
    <p:embeddedFont>
      <p:font typeface="Libre Franklin Medium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hIwWDmYr+YL774EzzvFZ5Wo323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Medium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LibreFranklinMedium-boldItalic.fntdata"/><Relationship Id="rId13" Type="http://schemas.openxmlformats.org/officeDocument/2006/relationships/font" Target="fonts/Play-bold.fntdata"/><Relationship Id="rId12" Type="http://schemas.openxmlformats.org/officeDocument/2006/relationships/font" Target="fonts/Play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LibreFranklin-bold.fntdata"/><Relationship Id="rId14" Type="http://schemas.openxmlformats.org/officeDocument/2006/relationships/font" Target="fonts/LibreFranklin-regular.fntdata"/><Relationship Id="rId17" Type="http://schemas.openxmlformats.org/officeDocument/2006/relationships/font" Target="fonts/LibreFranklin-boldItalic.fntdata"/><Relationship Id="rId16" Type="http://schemas.openxmlformats.org/officeDocument/2006/relationships/font" Target="fonts/LibreFranklin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ibreFranklinMedium-bold.fntdata"/><Relationship Id="rId6" Type="http://schemas.openxmlformats.org/officeDocument/2006/relationships/slide" Target="slides/slide1.xml"/><Relationship Id="rId18" Type="http://schemas.openxmlformats.org/officeDocument/2006/relationships/font" Target="fonts/LibreFranklin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8" name="Google Shape;18;p8"/>
          <p:cNvSpPr txBox="1"/>
          <p:nvPr>
            <p:ph type="ctrTitle"/>
          </p:nvPr>
        </p:nvSpPr>
        <p:spPr>
          <a:xfrm>
            <a:off x="960120" y="640080"/>
            <a:ext cx="10268712" cy="32278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Libre Franklin"/>
              <a:buNone/>
              <a:defRPr sz="8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subTitle"/>
          </p:nvPr>
        </p:nvSpPr>
        <p:spPr>
          <a:xfrm>
            <a:off x="960120" y="4526280"/>
            <a:ext cx="10268712" cy="1508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 rot="5400000">
            <a:off x="4297680" y="-749808"/>
            <a:ext cx="3593592" cy="10268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3" name="Google Shape;83;p18"/>
          <p:cNvSpPr txBox="1"/>
          <p:nvPr>
            <p:ph type="title"/>
          </p:nvPr>
        </p:nvSpPr>
        <p:spPr>
          <a:xfrm rot="5400000">
            <a:off x="6723538" y="1671668"/>
            <a:ext cx="5533495" cy="3477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 rot="5400000">
            <a:off x="945716" y="657872"/>
            <a:ext cx="5533496" cy="5504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0" type="dt"/>
          </p:nvPr>
        </p:nvSpPr>
        <p:spPr>
          <a:xfrm>
            <a:off x="7617898" y="6356350"/>
            <a:ext cx="25227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algn="l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7" name="Google Shape;9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2" name="Google Shape;122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40" name="Google Shape;140;p2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1" name="Google Shape;14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8" name="Google Shape;14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lastní rozložení">
  <p:cSld name="Vlastní rozložení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" name="Google Shape;31;p10"/>
          <p:cNvSpPr txBox="1"/>
          <p:nvPr>
            <p:ph type="title"/>
          </p:nvPr>
        </p:nvSpPr>
        <p:spPr>
          <a:xfrm>
            <a:off x="960120" y="768096"/>
            <a:ext cx="10268712" cy="31363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Libre Franklin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960120" y="4544568"/>
            <a:ext cx="10268712" cy="1545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960120" y="2587752"/>
            <a:ext cx="4815840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6412992" y="2583371"/>
            <a:ext cx="4815840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960121" y="2587752"/>
            <a:ext cx="4818888" cy="89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0" sz="2600" cap="none"/>
            </a:lvl1pPr>
            <a:lvl2pPr indent="-2286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2" type="body"/>
          </p:nvPr>
        </p:nvSpPr>
        <p:spPr>
          <a:xfrm>
            <a:off x="960120" y="3594538"/>
            <a:ext cx="4818888" cy="25868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3" type="body"/>
          </p:nvPr>
        </p:nvSpPr>
        <p:spPr>
          <a:xfrm>
            <a:off x="6409944" y="2587752"/>
            <a:ext cx="4818888" cy="89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0" sz="2600" cap="none"/>
            </a:lvl1pPr>
            <a:lvl2pPr indent="-2286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2"/>
          <p:cNvSpPr txBox="1"/>
          <p:nvPr>
            <p:ph idx="4" type="body"/>
          </p:nvPr>
        </p:nvSpPr>
        <p:spPr>
          <a:xfrm>
            <a:off x="6409944" y="3594538"/>
            <a:ext cx="4818888" cy="25868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1" name="Google Shape;51;p12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5183188" y="2591850"/>
            <a:ext cx="6045644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▪"/>
              <a:defRPr sz="2800"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355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  <a:defRPr sz="2000"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5"/>
          <p:cNvSpPr txBox="1"/>
          <p:nvPr>
            <p:ph idx="2" type="body"/>
          </p:nvPr>
        </p:nvSpPr>
        <p:spPr>
          <a:xfrm>
            <a:off x="960120" y="2591850"/>
            <a:ext cx="3811905" cy="327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15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>
            <p:ph idx="2" type="pic"/>
          </p:nvPr>
        </p:nvSpPr>
        <p:spPr>
          <a:xfrm>
            <a:off x="0" y="2267712"/>
            <a:ext cx="6571469" cy="4590288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35971" y="2587752"/>
            <a:ext cx="3992856" cy="35935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1" name="Google Shape;11;p7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  <a:defRPr b="0" i="0" sz="66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7"/>
          <p:cNvSpPr txBox="1"/>
          <p:nvPr>
            <p:ph idx="1" type="body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374650" lvl="1" marL="914400" marR="0" rtl="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▪"/>
              <a:defRPr b="0" i="0" sz="23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-228600" lvl="2" marL="1371600" marR="0" rtl="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-342900" lvl="3" marL="1828800" marR="0" rtl="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-228600" lvl="4" marL="2286000" marR="0" rtl="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0" type="dt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1" type="ftr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rgbClr val="0070C0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"/>
          <p:cNvSpPr/>
          <p:nvPr/>
        </p:nvSpPr>
        <p:spPr>
          <a:xfrm>
            <a:off x="-7462" y="0"/>
            <a:ext cx="12188952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3" name="Google Shape;173;p1"/>
          <p:cNvSpPr/>
          <p:nvPr/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4" name="Google Shape;174;p1"/>
          <p:cNvSpPr txBox="1"/>
          <p:nvPr>
            <p:ph type="ctrTitle"/>
          </p:nvPr>
        </p:nvSpPr>
        <p:spPr>
          <a:xfrm>
            <a:off x="5315736" y="640081"/>
            <a:ext cx="5916145" cy="38121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800"/>
              <a:buFont typeface="Libre Franklin"/>
              <a:buNone/>
            </a:pPr>
            <a:r>
              <a:rPr lang="cs-CZ">
                <a:solidFill>
                  <a:schemeClr val="lt1"/>
                </a:solidFill>
              </a:rPr>
              <a:t>RODINNÁ POLITIKA</a:t>
            </a:r>
            <a:endParaRPr/>
          </a:p>
        </p:txBody>
      </p:sp>
      <p:sp>
        <p:nvSpPr>
          <p:cNvPr id="175" name="Google Shape;175;p1"/>
          <p:cNvSpPr txBox="1"/>
          <p:nvPr>
            <p:ph idx="1" type="subTitle"/>
          </p:nvPr>
        </p:nvSpPr>
        <p:spPr>
          <a:xfrm>
            <a:off x="5315735" y="4646030"/>
            <a:ext cx="5916145" cy="13448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cs-CZ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Finanční podpora z pohledu samosprávy</a:t>
            </a:r>
            <a:endParaRPr/>
          </a:p>
          <a:p>
            <a:pPr indent="0" lvl="0" marL="0" rtl="0" algn="l">
              <a:lnSpc>
                <a:spcPct val="101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/>
          </a:p>
        </p:txBody>
      </p:sp>
      <p:pic>
        <p:nvPicPr>
          <p:cNvPr descr="Bílá struktura" id="176" name="Google Shape;176;p1"/>
          <p:cNvPicPr preferRelativeResize="0"/>
          <p:nvPr/>
        </p:nvPicPr>
        <p:blipFill rotWithShape="1">
          <a:blip r:embed="rId3">
            <a:alphaModFix/>
          </a:blip>
          <a:srcRect b="1" l="11953" r="37624" t="0"/>
          <a:stretch/>
        </p:blipFill>
        <p:spPr>
          <a:xfrm>
            <a:off x="-89578" y="10"/>
            <a:ext cx="4861603" cy="68579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sah obrázku černá, tma&#10;&#10;Popis byl vytvořen automaticky" id="177" name="Google Shape;17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6657" y="5337187"/>
            <a:ext cx="1515395" cy="175737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"/>
          <p:cNvSpPr txBox="1"/>
          <p:nvPr/>
        </p:nvSpPr>
        <p:spPr>
          <a:xfrm>
            <a:off x="1614488" y="5990898"/>
            <a:ext cx="28875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Radek Lojda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místostarosta MČ Praha 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cs-CZ"/>
              <a:t>RODINNÁ POLITIKA  </a:t>
            </a:r>
            <a:br>
              <a:rPr lang="cs-CZ"/>
            </a:br>
            <a:r>
              <a:rPr lang="cs-CZ" sz="4400"/>
              <a:t>DEFINICE, VIZE A CÍLE</a:t>
            </a:r>
            <a:endParaRPr/>
          </a:p>
        </p:txBody>
      </p:sp>
      <p:grpSp>
        <p:nvGrpSpPr>
          <p:cNvPr id="184" name="Google Shape;184;p2"/>
          <p:cNvGrpSpPr/>
          <p:nvPr/>
        </p:nvGrpSpPr>
        <p:grpSpPr>
          <a:xfrm>
            <a:off x="960120" y="2588868"/>
            <a:ext cx="10268712" cy="3591360"/>
            <a:chOff x="0" y="1116"/>
            <a:chExt cx="10268712" cy="3591360"/>
          </a:xfrm>
        </p:grpSpPr>
        <p:sp>
          <p:nvSpPr>
            <p:cNvPr id="185" name="Google Shape;185;p2"/>
            <p:cNvSpPr/>
            <p:nvPr/>
          </p:nvSpPr>
          <p:spPr>
            <a:xfrm>
              <a:off x="0" y="1116"/>
              <a:ext cx="10268712" cy="108576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"/>
            <p:cNvSpPr txBox="1"/>
            <p:nvPr/>
          </p:nvSpPr>
          <p:spPr>
            <a:xfrm>
              <a:off x="53002" y="54118"/>
              <a:ext cx="10162708" cy="9797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Libre Franklin Medium"/>
                <a:buNone/>
              </a:pPr>
              <a:r>
                <a:rPr lang="cs-CZ" sz="4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Strategický plán</a:t>
              </a:r>
              <a:endParaRPr sz="4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0" y="1253916"/>
              <a:ext cx="10268712" cy="108576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"/>
            <p:cNvSpPr txBox="1"/>
            <p:nvPr/>
          </p:nvSpPr>
          <p:spPr>
            <a:xfrm>
              <a:off x="53002" y="1306918"/>
              <a:ext cx="10162708" cy="9797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Libre Franklin Medium"/>
                <a:buNone/>
              </a:pPr>
              <a:r>
                <a:rPr lang="cs-CZ" sz="4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Programové prohlášení</a:t>
              </a:r>
              <a:endParaRPr sz="4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0" y="2506716"/>
              <a:ext cx="10268712" cy="108576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2"/>
            <p:cNvSpPr txBox="1"/>
            <p:nvPr/>
          </p:nvSpPr>
          <p:spPr>
            <a:xfrm>
              <a:off x="53002" y="2559718"/>
              <a:ext cx="10162708" cy="9797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Libre Franklin Medium"/>
                <a:buNone/>
              </a:pPr>
              <a:r>
                <a:rPr lang="cs-CZ" sz="4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Koncepce rodinné politiky</a:t>
              </a:r>
              <a:endParaRPr sz="4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5000"/>
              <a:buFont typeface="Libre Franklin"/>
              <a:buNone/>
            </a:pPr>
            <a:r>
              <a:rPr lang="cs-CZ"/>
              <a:t>RODINNÁ POLITIKA</a:t>
            </a:r>
            <a:br>
              <a:rPr lang="cs-CZ"/>
            </a:br>
            <a:r>
              <a:rPr lang="cs-CZ" sz="4400"/>
              <a:t>DOSTUPNÉ NÁSTROJE A MOŽNOSTI SPOLUPRÁCE </a:t>
            </a:r>
            <a:br>
              <a:rPr lang="cs-CZ"/>
            </a:br>
            <a:endParaRPr sz="4000"/>
          </a:p>
        </p:txBody>
      </p:sp>
      <p:grpSp>
        <p:nvGrpSpPr>
          <p:cNvPr id="196" name="Google Shape;196;p3"/>
          <p:cNvGrpSpPr/>
          <p:nvPr/>
        </p:nvGrpSpPr>
        <p:grpSpPr>
          <a:xfrm>
            <a:off x="960120" y="2613347"/>
            <a:ext cx="10268712" cy="3542401"/>
            <a:chOff x="0" y="25595"/>
            <a:chExt cx="10268712" cy="3542401"/>
          </a:xfrm>
        </p:grpSpPr>
        <p:sp>
          <p:nvSpPr>
            <p:cNvPr id="197" name="Google Shape;197;p3"/>
            <p:cNvSpPr/>
            <p:nvPr/>
          </p:nvSpPr>
          <p:spPr>
            <a:xfrm>
              <a:off x="0" y="25595"/>
              <a:ext cx="10268712" cy="11232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3"/>
            <p:cNvSpPr txBox="1"/>
            <p:nvPr/>
          </p:nvSpPr>
          <p:spPr>
            <a:xfrm>
              <a:off x="54830" y="80425"/>
              <a:ext cx="10159052" cy="1013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Radnice – poskytovatel služeb, informační zdroj, aktivní spolupráce s neziskovým sektorem v lokalitě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0" y="1235195"/>
              <a:ext cx="10268712" cy="11232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3"/>
            <p:cNvSpPr txBox="1"/>
            <p:nvPr/>
          </p:nvSpPr>
          <p:spPr>
            <a:xfrm>
              <a:off x="54830" y="1290025"/>
              <a:ext cx="10159052" cy="1013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Rozvoj rodinné politiky – dotační výzvy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0" y="2444796"/>
              <a:ext cx="10268712" cy="11232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3"/>
            <p:cNvSpPr txBox="1"/>
            <p:nvPr/>
          </p:nvSpPr>
          <p:spPr>
            <a:xfrm>
              <a:off x="54830" y="2499626"/>
              <a:ext cx="10159052" cy="1013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Dotační politika Prahy 10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cs-CZ"/>
              <a:t>RODINNÁ POLITIKA</a:t>
            </a:r>
            <a:br>
              <a:rPr lang="cs-CZ"/>
            </a:br>
            <a:r>
              <a:rPr lang="cs-CZ" sz="4400"/>
              <a:t>DOTAČNÍ PODPORA PRAHY 10</a:t>
            </a:r>
            <a:endParaRPr/>
          </a:p>
        </p:txBody>
      </p:sp>
      <p:grpSp>
        <p:nvGrpSpPr>
          <p:cNvPr id="208" name="Google Shape;208;p4"/>
          <p:cNvGrpSpPr/>
          <p:nvPr/>
        </p:nvGrpSpPr>
        <p:grpSpPr>
          <a:xfrm>
            <a:off x="960120" y="2871647"/>
            <a:ext cx="10268712" cy="3025801"/>
            <a:chOff x="0" y="283895"/>
            <a:chExt cx="10268712" cy="3025801"/>
          </a:xfrm>
        </p:grpSpPr>
        <p:sp>
          <p:nvSpPr>
            <p:cNvPr id="209" name="Google Shape;209;p4"/>
            <p:cNvSpPr/>
            <p:nvPr/>
          </p:nvSpPr>
          <p:spPr>
            <a:xfrm>
              <a:off x="0" y="283895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4"/>
            <p:cNvSpPr txBox="1"/>
            <p:nvPr/>
          </p:nvSpPr>
          <p:spPr>
            <a:xfrm>
              <a:off x="22275" y="306170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33 400 000 Kč podpořeno do projektů v roce 2024 – využití příjmů rozpočtu MČ Prahy 10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0" y="797795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4"/>
            <p:cNvSpPr txBox="1"/>
            <p:nvPr/>
          </p:nvSpPr>
          <p:spPr>
            <a:xfrm>
              <a:off x="22275" y="820070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Metodika dotačního řízení – návod, transparentnost, souhrn poptávaných služeb 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0" y="1311696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4"/>
            <p:cNvSpPr txBox="1"/>
            <p:nvPr/>
          </p:nvSpPr>
          <p:spPr>
            <a:xfrm>
              <a:off x="22275" y="1333971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Otevřenost radnice – semináře, cílená komunikace, technický suport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0" y="1825596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4"/>
            <p:cNvSpPr txBox="1"/>
            <p:nvPr/>
          </p:nvSpPr>
          <p:spPr>
            <a:xfrm>
              <a:off x="22275" y="1847871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Podporované projekty – návaznost na cíle a vize, přínos pro Prahu 10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0" y="2339496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4"/>
            <p:cNvSpPr txBox="1"/>
            <p:nvPr/>
          </p:nvSpPr>
          <p:spPr>
            <a:xfrm>
              <a:off x="22275" y="2361771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Grantys – vyúčtování projektů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0" y="2853396"/>
              <a:ext cx="10268712" cy="45630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4"/>
            <p:cNvSpPr txBox="1"/>
            <p:nvPr/>
          </p:nvSpPr>
          <p:spPr>
            <a:xfrm>
              <a:off x="22275" y="2875671"/>
              <a:ext cx="10224162" cy="411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Libre Franklin Medium"/>
                <a:buNone/>
              </a:pPr>
              <a:r>
                <a:rPr lang="cs-CZ" sz="2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Zavedení programu víceletých dotací – význam, efekt, udržitelnost</a:t>
              </a:r>
              <a:endParaRPr sz="2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cs-CZ"/>
              <a:t>RODINNÁ POLITIKA </a:t>
            </a:r>
            <a:br>
              <a:rPr lang="cs-CZ"/>
            </a:br>
            <a:r>
              <a:rPr lang="cs-CZ" sz="4400"/>
              <a:t>VÍCELETÉ DOTACE</a:t>
            </a:r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960120" y="2597717"/>
            <a:ext cx="10268712" cy="3573661"/>
            <a:chOff x="0" y="9965"/>
            <a:chExt cx="10268712" cy="3573661"/>
          </a:xfrm>
        </p:grpSpPr>
        <p:sp>
          <p:nvSpPr>
            <p:cNvPr id="227" name="Google Shape;227;p5"/>
            <p:cNvSpPr/>
            <p:nvPr/>
          </p:nvSpPr>
          <p:spPr>
            <a:xfrm>
              <a:off x="0" y="9965"/>
              <a:ext cx="10268712" cy="113362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5"/>
            <p:cNvSpPr txBox="1"/>
            <p:nvPr/>
          </p:nvSpPr>
          <p:spPr>
            <a:xfrm>
              <a:off x="55339" y="65304"/>
              <a:ext cx="10158034" cy="10229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Dlouhodobější</a:t>
              </a: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 spolupráce radnice a neziskové organizace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0" y="1229985"/>
              <a:ext cx="10268712" cy="113362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5"/>
            <p:cNvSpPr txBox="1"/>
            <p:nvPr/>
          </p:nvSpPr>
          <p:spPr>
            <a:xfrm>
              <a:off x="55339" y="1285324"/>
              <a:ext cx="10158034" cy="10229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Schopnost organizace participovat v dosa</a:t>
              </a: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žení</a:t>
              </a: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 stanovených cílů a vize Prahy 10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0" y="2450006"/>
              <a:ext cx="10268712" cy="113362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5"/>
            <p:cNvSpPr txBox="1"/>
            <p:nvPr/>
          </p:nvSpPr>
          <p:spPr>
            <a:xfrm>
              <a:off x="55339" y="2505345"/>
              <a:ext cx="10158034" cy="10229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00"/>
                <a:buFont typeface="Libre Franklin Medium"/>
                <a:buNone/>
              </a:pPr>
              <a:r>
                <a:rPr lang="cs-CZ" sz="3000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Stabilita, motivace, pro rozvíjení služeb rodinné politiky </a:t>
              </a:r>
              <a:endParaRPr sz="3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6"/>
          <p:cNvSpPr txBox="1"/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cs-CZ"/>
              <a:t>DĚKUJI ZA POZORNOST</a:t>
            </a:r>
            <a:endParaRPr/>
          </a:p>
        </p:txBody>
      </p:sp>
      <p:sp>
        <p:nvSpPr>
          <p:cNvPr id="238" name="Google Shape;238;p6"/>
          <p:cNvSpPr txBox="1"/>
          <p:nvPr>
            <p:ph idx="1" type="body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2600"/>
              <a:buNone/>
            </a:pPr>
            <a:r>
              <a:rPr b="0" i="0" lang="cs-CZ">
                <a:solidFill>
                  <a:srgbClr val="11111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Rodina je něco, na čem se musí stále pracovat a nikdy nebude hotová.</a:t>
            </a:r>
            <a:endParaRPr/>
          </a:p>
          <a:p>
            <a:pPr indent="0" lvl="0" marL="0" rtl="0" algn="l">
              <a:lnSpc>
                <a:spcPct val="101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JuxtaposeVTI">
  <a:themeElements>
    <a:clrScheme name="Vlastní 1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Vlastní návrh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2024-05-13T11:22:01Z</dcterms:created>
  <dc:creator>Radek Lojda</dc:creator>
</cp:coreProperties>
</file>